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6"/>
  </p:notesMasterIdLst>
  <p:sldIdLst>
    <p:sldId id="256" r:id="rId2"/>
    <p:sldId id="304" r:id="rId3"/>
    <p:sldId id="343" r:id="rId4"/>
    <p:sldId id="260" r:id="rId5"/>
    <p:sldId id="259" r:id="rId6"/>
    <p:sldId id="275" r:id="rId7"/>
    <p:sldId id="276" r:id="rId8"/>
    <p:sldId id="346" r:id="rId9"/>
    <p:sldId id="344" r:id="rId10"/>
    <p:sldId id="347" r:id="rId11"/>
    <p:sldId id="284" r:id="rId12"/>
    <p:sldId id="369" r:id="rId13"/>
    <p:sldId id="293" r:id="rId14"/>
    <p:sldId id="317" r:id="rId15"/>
    <p:sldId id="348" r:id="rId16"/>
    <p:sldId id="370" r:id="rId17"/>
    <p:sldId id="349" r:id="rId18"/>
    <p:sldId id="350" r:id="rId19"/>
    <p:sldId id="341" r:id="rId20"/>
    <p:sldId id="318" r:id="rId21"/>
    <p:sldId id="371" r:id="rId22"/>
    <p:sldId id="286" r:id="rId23"/>
    <p:sldId id="352" r:id="rId24"/>
    <p:sldId id="320" r:id="rId25"/>
    <p:sldId id="321" r:id="rId26"/>
    <p:sldId id="353" r:id="rId27"/>
    <p:sldId id="354" r:id="rId28"/>
    <p:sldId id="355" r:id="rId29"/>
    <p:sldId id="356" r:id="rId30"/>
    <p:sldId id="357" r:id="rId31"/>
    <p:sldId id="358" r:id="rId32"/>
    <p:sldId id="322" r:id="rId33"/>
    <p:sldId id="323" r:id="rId34"/>
    <p:sldId id="362" r:id="rId35"/>
    <p:sldId id="363" r:id="rId36"/>
    <p:sldId id="364" r:id="rId37"/>
    <p:sldId id="365" r:id="rId38"/>
    <p:sldId id="366" r:id="rId39"/>
    <p:sldId id="342" r:id="rId40"/>
    <p:sldId id="325" r:id="rId41"/>
    <p:sldId id="328" r:id="rId42"/>
    <p:sldId id="361" r:id="rId43"/>
    <p:sldId id="367" r:id="rId44"/>
    <p:sldId id="368" r:id="rId45"/>
  </p:sldIdLst>
  <p:sldSz cx="9144000" cy="6858000" type="screen4x3"/>
  <p:notesSz cx="6858000" cy="9144000"/>
  <p:embeddedFontLst>
    <p:embeddedFont>
      <p:font typeface="Calibri" pitchFamily="34" charset="0"/>
      <p:regular r:id="rId47"/>
      <p:bold r:id="rId48"/>
      <p:italic r:id="rId49"/>
      <p:boldItalic r:id="rId50"/>
    </p:embeddedFont>
    <p:embeddedFont>
      <p:font typeface="Wingdings 2" pitchFamily="18" charset="2"/>
      <p:regular r:id="rId51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2" d="100"/>
          <a:sy n="72" d="100"/>
        </p:scale>
        <p:origin x="-1110" y="-348"/>
      </p:cViewPr>
      <p:guideLst>
        <p:guide orient="horz" pos="93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1.fntdata"/><Relationship Id="rId50" Type="http://schemas.openxmlformats.org/officeDocument/2006/relationships/font" Target="fonts/font4.fntdata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2.fntdata"/><Relationship Id="rId8" Type="http://schemas.openxmlformats.org/officeDocument/2006/relationships/slide" Target="slides/slide7.xml"/><Relationship Id="rId51" Type="http://schemas.openxmlformats.org/officeDocument/2006/relationships/font" Target="fonts/font5.fntdata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Čuvar mesta za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4C02989-E94C-4E5B-A44D-B7785AC8942F}" type="datetimeFigureOut">
              <a:rPr lang="en-US"/>
              <a:pPr>
                <a:defRPr/>
              </a:pPr>
              <a:t>5/16/2015</a:t>
            </a:fld>
            <a:endParaRPr lang="en-US"/>
          </a:p>
        </p:txBody>
      </p:sp>
      <p:sp>
        <p:nvSpPr>
          <p:cNvPr id="4" name="Čuvar mesta za sliku na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Čuvar mesta za napomen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CS" noProof="0" smtClean="0"/>
              <a:t>Kliknite i uredite tekst</a:t>
            </a:r>
          </a:p>
          <a:p>
            <a:pPr lvl="1"/>
            <a:r>
              <a:rPr lang="sr-Latn-CS" noProof="0" smtClean="0"/>
              <a:t>Drugi nivo</a:t>
            </a:r>
          </a:p>
          <a:p>
            <a:pPr lvl="2"/>
            <a:r>
              <a:rPr lang="sr-Latn-CS" noProof="0" smtClean="0"/>
              <a:t>Treći nivo</a:t>
            </a:r>
          </a:p>
          <a:p>
            <a:pPr lvl="3"/>
            <a:r>
              <a:rPr lang="sr-Latn-CS" noProof="0" smtClean="0"/>
              <a:t>Četvrti nivo</a:t>
            </a:r>
          </a:p>
          <a:p>
            <a:pPr lvl="4"/>
            <a:r>
              <a:rPr lang="sr-Latn-CS" noProof="0" smtClean="0"/>
              <a:t>Peti nivo</a:t>
            </a:r>
            <a:endParaRPr lang="en-US" noProof="0" smtClean="0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9DADF77-D226-447C-B2CD-EF0B63CF8B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37A05D0-BC9D-4F65-84B6-CCA529ED08A6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53251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r-Latn-CS" dirty="0" smtClean="0"/>
              <a:t>Kliknite i uredite naslov </a:t>
            </a:r>
            <a:r>
              <a:rPr lang="sr-Latn-CS" dirty="0" err="1" smtClean="0"/>
              <a:t>mastera</a:t>
            </a:r>
            <a:endParaRPr lang="en-US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r-Latn-CS" smtClean="0"/>
              <a:t>Kliknite i uredite stil podnaslova mastera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CEDF3-FDAE-4508-867E-8D3895A4F1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7E089-7D6E-4989-8470-C9A91FC231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r-Latn-CS" smtClean="0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E99FB-F688-471D-83F8-A82E31EA6D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1981200"/>
            <a:ext cx="36957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066800" y="4114800"/>
            <a:ext cx="36957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0B25D-CE04-47D5-B355-FF5924CC43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16F91-B8F3-4DB8-84A0-638813845C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032250" y="1598613"/>
            <a:ext cx="3617913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032250" y="3922713"/>
            <a:ext cx="3617913" cy="2173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4A2B8-7D33-47F5-AF77-389297F010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sr-Latn-CS" dirty="0" smtClean="0"/>
              <a:t>Kliknite i uredite naslov </a:t>
            </a:r>
            <a:r>
              <a:rPr lang="sr-Latn-CS" dirty="0" err="1" smtClean="0"/>
              <a:t>mastera</a:t>
            </a:r>
            <a:endParaRPr lang="en-U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</a:lstStyle>
          <a:p>
            <a:pPr lvl="0"/>
            <a:r>
              <a:rPr lang="sr-Latn-CS" dirty="0" smtClean="0"/>
              <a:t>Kliknite i uredite tekst</a:t>
            </a:r>
          </a:p>
          <a:p>
            <a:pPr lvl="1"/>
            <a:r>
              <a:rPr lang="sr-Latn-CS" dirty="0" smtClean="0"/>
              <a:t>Drugi nivo</a:t>
            </a:r>
          </a:p>
          <a:p>
            <a:pPr lvl="2"/>
            <a:r>
              <a:rPr lang="sr-Latn-CS" dirty="0" smtClean="0"/>
              <a:t>Treći nivo</a:t>
            </a:r>
          </a:p>
          <a:p>
            <a:pPr lvl="3"/>
            <a:r>
              <a:rPr lang="sr-Latn-CS" dirty="0" smtClean="0"/>
              <a:t>Četvrti nivo</a:t>
            </a:r>
          </a:p>
          <a:p>
            <a:pPr lvl="4"/>
            <a:r>
              <a:rPr lang="sr-Latn-CS" dirty="0" smtClean="0"/>
              <a:t>Peti nivo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8575" y="6237288"/>
            <a:ext cx="4413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B9C4E-0B19-4AB8-BEC9-36F32D4D2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r-Latn-CS" smtClean="0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12064-F663-4172-90FD-C4253159C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28DF6-AEEB-4875-A7B1-242F1FEAF0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CS" smtClean="0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BAF17-5302-421A-8C67-B15032C0D8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48FCC-EE7A-45B7-9849-57DD6A1737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787C-64B5-4CB3-846B-1F12CD5975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r-Latn-CS" smtClean="0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E5B14-A920-43EE-A03E-EDFAD1644E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r-Latn-CS" smtClean="0"/>
              <a:t>Kliknite i uredite naslov mastera</a:t>
            </a:r>
            <a:endParaRPr lang="en-US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A05B3-8FA1-4E76-99D2-25E5CD1444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/>
            </a:lvl1pPr>
          </a:lstStyle>
          <a:p>
            <a:pPr>
              <a:defRPr/>
            </a:pPr>
            <a:fld id="{3316B95D-51A9-4374-B356-A60B33996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73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4" r:id="rId13"/>
    <p:sldLayoutId id="2147483875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2" descr="podlog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88913"/>
            <a:ext cx="7921625" cy="593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3284538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solidFill>
                  <a:schemeClr val="tx1"/>
                </a:solidFill>
              </a:rPr>
              <a:t/>
            </a:r>
            <a:br>
              <a:rPr lang="en-US" altLang="en-US" sz="4000" b="1" dirty="0" smtClean="0">
                <a:solidFill>
                  <a:schemeClr val="tx1"/>
                </a:solidFill>
              </a:rPr>
            </a:br>
            <a:r>
              <a:rPr lang="sr-Cyrl-CS" altLang="en-US" sz="4000" b="1" dirty="0" smtClean="0">
                <a:solidFill>
                  <a:schemeClr val="tx1"/>
                </a:solidFill>
              </a:rPr>
              <a:t>Цервикални </a:t>
            </a:r>
            <a:r>
              <a:rPr lang="sr-Cyrl-CS" altLang="en-US" sz="4000" b="1" dirty="0" smtClean="0">
                <a:solidFill>
                  <a:schemeClr val="tx1"/>
                </a:solidFill>
              </a:rPr>
              <a:t>и </a:t>
            </a:r>
            <a:r>
              <a:rPr lang="sr-Cyrl-CS" altLang="en-US" sz="4000" b="1" dirty="0" smtClean="0">
                <a:solidFill>
                  <a:schemeClr val="tx1"/>
                </a:solidFill>
              </a:rPr>
              <a:t>лумбални синдром</a:t>
            </a:r>
            <a:endParaRPr lang="en-US" altLang="en-US" sz="4000" b="1" dirty="0" smtClean="0">
              <a:solidFill>
                <a:schemeClr val="tx1"/>
              </a:solidFill>
            </a:endParaRPr>
          </a:p>
        </p:txBody>
      </p:sp>
      <p:sp>
        <p:nvSpPr>
          <p:cNvPr id="5124" name="Rectangle 14"/>
          <p:cNvSpPr>
            <a:spLocks noChangeArrowheads="1"/>
          </p:cNvSpPr>
          <p:nvPr/>
        </p:nvSpPr>
        <p:spPr bwMode="auto">
          <a:xfrm>
            <a:off x="611188" y="1268413"/>
            <a:ext cx="791527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en-US" i="0"/>
          </a:p>
        </p:txBody>
      </p:sp>
      <p:sp>
        <p:nvSpPr>
          <p:cNvPr id="5125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9B5D0EC-8331-449A-BD40-456A9E2023BB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BA" smtClean="0"/>
              <a:t> 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14400"/>
            <a:ext cx="4429125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BA" sz="2200" smtClean="0"/>
              <a:t>Spoj tela dva susedna pršljena predstavljaju fibroznohrskavični, međupršljenski kolut (discus intervertebralis) i dve uzdužne veze, prednja (lig. longitudinale anterius) i zadnja (lig. longitudinale posterius).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BA" sz="2200" smtClean="0"/>
          </a:p>
          <a:p>
            <a:pPr eaLnBrk="1" hangingPunct="1">
              <a:lnSpc>
                <a:spcPct val="90000"/>
              </a:lnSpc>
            </a:pPr>
            <a:r>
              <a:rPr lang="sr-Latn-BA" sz="2200" smtClean="0"/>
              <a:t>Discus intervertebralis</a:t>
            </a:r>
            <a:r>
              <a:rPr lang="en-US" sz="2200" smtClean="0"/>
              <a:t> </a:t>
            </a:r>
            <a:r>
              <a:rPr lang="sr-Latn-BA" sz="2200" smtClean="0"/>
              <a:t>čine</a:t>
            </a:r>
            <a:r>
              <a:rPr lang="en-US" sz="2200" smtClean="0"/>
              <a:t>:</a:t>
            </a:r>
            <a:r>
              <a:rPr lang="sr-Latn-BA" sz="2200" smtClean="0"/>
              <a:t> </a:t>
            </a:r>
            <a:r>
              <a:rPr lang="en-US" sz="2200" smtClean="0"/>
              <a:t>                                                                                                                                 </a:t>
            </a:r>
            <a:r>
              <a:rPr lang="sr-Latn-BA" sz="2200" b="1" smtClean="0"/>
              <a:t>nucleus pulposus</a:t>
            </a:r>
            <a:r>
              <a:rPr lang="en-US" sz="2200" b="1" smtClean="0"/>
              <a:t>                    </a:t>
            </a:r>
            <a:r>
              <a:rPr lang="sr-Latn-BA" sz="2200" b="1" smtClean="0"/>
              <a:t>anulus fibrosus</a:t>
            </a:r>
            <a:r>
              <a:rPr lang="en-US" sz="2200" b="1" smtClean="0"/>
              <a:t>.</a:t>
            </a:r>
            <a:endParaRPr lang="sr-Latn-BA" sz="2200" b="1" smtClean="0"/>
          </a:p>
          <a:p>
            <a:pPr eaLnBrk="1" hangingPunct="1">
              <a:lnSpc>
                <a:spcPct val="90000"/>
              </a:lnSpc>
            </a:pPr>
            <a:endParaRPr lang="en-US" sz="2200" b="1" smtClean="0"/>
          </a:p>
        </p:txBody>
      </p:sp>
      <p:pic>
        <p:nvPicPr>
          <p:cNvPr id="14340" name="Picture 4" descr="1946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143375" y="685800"/>
            <a:ext cx="5000625" cy="5410200"/>
          </a:xfrm>
          <a:noFill/>
        </p:spPr>
      </p:pic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4648200" y="6305550"/>
            <a:ext cx="2667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sr-Latn-CS" sz="1600"/>
              <a:t>Slika 2: Građa intervertebralnog diska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39775"/>
            <a:ext cx="8229600" cy="528638"/>
          </a:xfrm>
        </p:spPr>
        <p:txBody>
          <a:bodyPr anchor="b"/>
          <a:lstStyle/>
          <a:p>
            <a:pPr eaLnBrk="1" hangingPunct="1"/>
            <a:r>
              <a:rPr lang="sr-Cyrl-CS" altLang="en-US" b="1" smtClean="0"/>
              <a:t>Дегенеративно реуматско обољење кичменог стуба - </a:t>
            </a:r>
            <a:r>
              <a:rPr lang="en-US" altLang="en-US" b="1" smtClean="0"/>
              <a:t>спондилоза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133600"/>
            <a:ext cx="8218487" cy="4175125"/>
          </a:xfrm>
        </p:spPr>
        <p:txBody>
          <a:bodyPr anchor="ctr"/>
          <a:lstStyle/>
          <a:p>
            <a:pPr marL="0" indent="0" eaLnBrk="1" hangingPunct="1">
              <a:spcBef>
                <a:spcPts val="1800"/>
              </a:spcBef>
              <a:buFontTx/>
              <a:buNone/>
            </a:pPr>
            <a:r>
              <a:rPr lang="sr-Cyrl-CS" altLang="en-US" sz="2800" b="1" smtClean="0"/>
              <a:t>Цервикални синдром</a:t>
            </a:r>
            <a:endParaRPr lang="en-US" altLang="en-US" sz="2800" b="1" smtClean="0"/>
          </a:p>
          <a:p>
            <a:pPr marL="0" indent="0" eaLnBrk="1" hangingPunct="1">
              <a:spcBef>
                <a:spcPts val="1800"/>
              </a:spcBef>
              <a:buFontTx/>
              <a:buAutoNum type="arabicPeriod"/>
            </a:pPr>
            <a:r>
              <a:rPr lang="sr-Cyrl-CS" altLang="en-US" sz="2800" smtClean="0"/>
              <a:t>Локални цервикални </a:t>
            </a:r>
            <a:r>
              <a:rPr lang="en-US" altLang="en-US" sz="2800" smtClean="0"/>
              <a:t>Sy</a:t>
            </a:r>
            <a:endParaRPr lang="sr-Cyrl-CS" altLang="en-US" sz="2800" smtClean="0"/>
          </a:p>
          <a:p>
            <a:pPr marL="0" indent="0" eaLnBrk="1" hangingPunct="1">
              <a:spcBef>
                <a:spcPts val="1800"/>
              </a:spcBef>
              <a:buFontTx/>
              <a:buAutoNum type="arabicPeriod"/>
            </a:pPr>
            <a:r>
              <a:rPr lang="sr-Cyrl-CS" altLang="en-US" sz="2800" smtClean="0"/>
              <a:t>Цервикобрахијални </a:t>
            </a:r>
            <a:r>
              <a:rPr lang="en-US" altLang="en-US" sz="2800" smtClean="0"/>
              <a:t>Sy</a:t>
            </a:r>
            <a:endParaRPr lang="sr-Cyrl-CS" altLang="en-US" sz="2800" smtClean="0"/>
          </a:p>
          <a:p>
            <a:pPr marL="0" indent="0" eaLnBrk="1" hangingPunct="1">
              <a:spcBef>
                <a:spcPts val="1800"/>
              </a:spcBef>
              <a:buFontTx/>
              <a:buAutoNum type="arabicPeriod"/>
            </a:pPr>
            <a:r>
              <a:rPr lang="sr-Cyrl-CS" altLang="en-US" sz="2800" smtClean="0"/>
              <a:t>Цервикоцефални </a:t>
            </a:r>
            <a:r>
              <a:rPr lang="en-US" altLang="en-US" sz="2800" smtClean="0"/>
              <a:t>Sy</a:t>
            </a:r>
            <a:endParaRPr lang="sr-Cyrl-CS" altLang="en-US" sz="2800" smtClean="0"/>
          </a:p>
          <a:p>
            <a:pPr marL="0" indent="0" eaLnBrk="1" hangingPunct="1">
              <a:spcBef>
                <a:spcPts val="1800"/>
              </a:spcBef>
              <a:buFontTx/>
              <a:buAutoNum type="arabicPeriod"/>
            </a:pPr>
            <a:r>
              <a:rPr lang="sr-Cyrl-CS" altLang="en-US" sz="2800" smtClean="0"/>
              <a:t>Цервикомедуларни </a:t>
            </a:r>
            <a:r>
              <a:rPr lang="en-US" altLang="en-US" sz="2800" smtClean="0"/>
              <a:t>Sy</a:t>
            </a:r>
            <a:endParaRPr lang="sr-Cyrl-CS" altLang="en-US" sz="2800" smtClean="0"/>
          </a:p>
        </p:txBody>
      </p:sp>
      <p:pic>
        <p:nvPicPr>
          <p:cNvPr id="15364" name="Picture 5" descr="p07-pic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2286000"/>
            <a:ext cx="303371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Slide Number Placeholder 1"/>
          <p:cNvSpPr>
            <a:spLocks noGrp="1"/>
          </p:cNvSpPr>
          <p:nvPr>
            <p:ph type="sldNum" sz="quarter" idx="10"/>
          </p:nvPr>
        </p:nvSpPr>
        <p:spPr>
          <a:xfrm flipV="1">
            <a:off x="28575" y="7358063"/>
            <a:ext cx="441325" cy="2857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</a:t>
            </a:r>
            <a:r>
              <a:rPr lang="sr-Cyrl-CS" smtClean="0"/>
              <a:t>линичка слика цервикалног синдрома</a:t>
            </a:r>
            <a:endParaRPr lang="en-US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smtClean="0"/>
              <a:t>Бол у врату</a:t>
            </a:r>
          </a:p>
          <a:p>
            <a:r>
              <a:rPr lang="sr-Cyrl-CS" smtClean="0"/>
              <a:t>Затегнутост мишића вратне регије</a:t>
            </a:r>
          </a:p>
          <a:p>
            <a:r>
              <a:rPr lang="sr-Cyrl-CS" smtClean="0"/>
              <a:t>Ширење бола у руку или потиљак</a:t>
            </a:r>
          </a:p>
          <a:p>
            <a:r>
              <a:rPr lang="sr-Cyrl-CS" smtClean="0"/>
              <a:t>Трњење дуж руке</a:t>
            </a:r>
          </a:p>
          <a:p>
            <a:r>
              <a:rPr lang="sr-Cyrl-CS" smtClean="0"/>
              <a:t>Вртоглавица</a:t>
            </a:r>
          </a:p>
          <a:p>
            <a:r>
              <a:rPr lang="sr-Cyrl-CS" smtClean="0"/>
              <a:t>Вегетативни знаци</a:t>
            </a:r>
            <a:endParaRPr lang="en-US" smtClean="0"/>
          </a:p>
          <a:p>
            <a:r>
              <a:rPr lang="sr-Cyrl-CS" smtClean="0"/>
              <a:t>Неуролошки знаци</a:t>
            </a:r>
          </a:p>
          <a:p>
            <a:endParaRPr lang="sr-Cyrl-CS" smtClean="0"/>
          </a:p>
          <a:p>
            <a:endParaRPr lang="sr-Cyrl-CS" smtClean="0"/>
          </a:p>
          <a:p>
            <a:pPr>
              <a:buFontTx/>
              <a:buNone/>
            </a:pPr>
            <a:r>
              <a:rPr lang="sr-Latn-CS" smtClean="0"/>
              <a:t>Bickenless</a:t>
            </a:r>
            <a:r>
              <a:rPr lang="sr-Cyrl-CS" smtClean="0"/>
              <a:t>-ов знак</a:t>
            </a: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C2CCB9E-F0B1-4E06-8E6C-D3EADD71A221}" type="slidenum">
              <a:rPr lang="en-US" altLang="en-US" smtClean="0"/>
              <a:pPr/>
              <a:t>12</a:t>
            </a:fld>
            <a:endParaRPr lang="en-US" alt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268413"/>
          </a:xfrm>
        </p:spPr>
        <p:txBody>
          <a:bodyPr anchor="b"/>
          <a:lstStyle/>
          <a:p>
            <a:pPr eaLnBrk="1" hangingPunct="1"/>
            <a:r>
              <a:rPr lang="sr-Cyrl-CS" altLang="en-US" b="1" smtClean="0"/>
              <a:t/>
            </a:r>
            <a:br>
              <a:rPr lang="sr-Cyrl-CS" altLang="en-US" b="1" smtClean="0"/>
            </a:br>
            <a:r>
              <a:rPr lang="sr-Cyrl-CS" altLang="en-US" sz="2800" smtClean="0"/>
              <a:t>Медицинска рехабилитација цервикалног синдрома  т</a:t>
            </a:r>
            <a:r>
              <a:rPr lang="en-US" altLang="en-US" sz="2800" smtClean="0"/>
              <a:t>ок</a:t>
            </a:r>
            <a:r>
              <a:rPr lang="sr-Latn-CS" altLang="en-US" sz="2800" smtClean="0"/>
              <a:t>ом </a:t>
            </a:r>
            <a:r>
              <a:rPr lang="sr-Latn-CS" altLang="en-US" sz="2800" b="1" smtClean="0">
                <a:solidFill>
                  <a:srgbClr val="FF0000"/>
                </a:solidFill>
              </a:rPr>
              <a:t>акутне фазе</a:t>
            </a:r>
            <a:r>
              <a:rPr lang="sr-Latn-CS" altLang="en-US" sz="2800" b="1" smtClean="0"/>
              <a:t>:</a:t>
            </a:r>
            <a:r>
              <a:rPr lang="en-US" sz="2800" b="1" smtClean="0"/>
              <a:t/>
            </a:r>
            <a:br>
              <a:rPr lang="en-US" sz="2800" b="1" smtClean="0"/>
            </a:br>
            <a:endParaRPr lang="en-US" altLang="en-US" sz="2800" b="1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641850"/>
          </a:xfrm>
        </p:spPr>
        <p:txBody>
          <a:bodyPr anchor="ctr"/>
          <a:lstStyle/>
          <a:p>
            <a:pPr marL="0" indent="0" eaLnBrk="1" hangingPunct="1">
              <a:buFontTx/>
              <a:buNone/>
              <a:defRPr/>
            </a:pPr>
            <a:endParaRPr lang="x-none" altLang="en-US" dirty="0" smtClean="0"/>
          </a:p>
          <a:p>
            <a:pPr marL="0" indent="0" eaLnBrk="1" hangingPunct="1">
              <a:defRPr/>
            </a:pPr>
            <a:r>
              <a:rPr lang="sr-Cyrl-CS" altLang="en-US" b="1" dirty="0" smtClean="0"/>
              <a:t>   </a:t>
            </a:r>
            <a:r>
              <a:rPr lang="sr-Cyrl-CS" altLang="en-US" dirty="0" smtClean="0"/>
              <a:t>Медикаментна терапија</a:t>
            </a:r>
            <a:endParaRPr lang="sr-Latn-CS" altLang="en-US" dirty="0" smtClean="0"/>
          </a:p>
          <a:p>
            <a:pPr eaLnBrk="1" hangingPunct="1">
              <a:defRPr/>
            </a:pPr>
            <a:r>
              <a:rPr lang="x-none" altLang="en-US" dirty="0"/>
              <a:t>М</a:t>
            </a:r>
            <a:r>
              <a:rPr lang="sr-Latn-CS" altLang="en-US" dirty="0" err="1"/>
              <a:t>ировање</a:t>
            </a:r>
            <a:r>
              <a:rPr lang="sr-Latn-CS" altLang="en-US" dirty="0"/>
              <a:t> вратне </a:t>
            </a:r>
            <a:r>
              <a:rPr lang="en-US" altLang="en-US" dirty="0" err="1"/>
              <a:t>ки</a:t>
            </a:r>
            <a:r>
              <a:rPr lang="sr-Latn-CS" altLang="en-US" dirty="0"/>
              <a:t>чме </a:t>
            </a:r>
            <a:endParaRPr lang="sr-Cyrl-CS" altLang="en-US" dirty="0" smtClean="0"/>
          </a:p>
          <a:p>
            <a:pPr eaLnBrk="1" hangingPunct="1">
              <a:defRPr/>
            </a:pPr>
            <a:r>
              <a:rPr lang="sr-Cyrl-CS" altLang="en-US" dirty="0" smtClean="0"/>
              <a:t>Ортотисање:</a:t>
            </a:r>
            <a:r>
              <a:rPr lang="sr-Latn-CS" altLang="en-US" dirty="0" smtClean="0"/>
              <a:t>у </a:t>
            </a:r>
            <a:r>
              <a:rPr lang="sr-Latn-CS" altLang="en-US" dirty="0"/>
              <a:t>меком овратнику (Schantzov о</a:t>
            </a:r>
            <a:r>
              <a:rPr lang="sr-Cyrl-CS" altLang="en-US" dirty="0" err="1"/>
              <a:t>ковр</a:t>
            </a:r>
            <a:r>
              <a:rPr lang="sr-Latn-CS" altLang="en-US" dirty="0" err="1"/>
              <a:t>атник</a:t>
            </a:r>
            <a:r>
              <a:rPr lang="sr-Latn-CS" altLang="en-US" dirty="0"/>
              <a:t>) током дана и ноћи, а после само током ноћи док трају симптоми</a:t>
            </a:r>
            <a:endParaRPr lang="x-none" altLang="en-US" dirty="0"/>
          </a:p>
          <a:p>
            <a:pPr eaLnBrk="1" hangingPunct="1">
              <a:defRPr/>
            </a:pPr>
            <a:endParaRPr lang="sr-Latn-CS" altLang="en-US" dirty="0"/>
          </a:p>
          <a:p>
            <a:pPr eaLnBrk="1" hangingPunct="1">
              <a:defRPr/>
            </a:pPr>
            <a:r>
              <a:rPr lang="sr-Latn-CS" altLang="en-US" dirty="0"/>
              <a:t>Локално, на кожу изнад мишића који се налазе уз вратну кичму, примењује се </a:t>
            </a:r>
            <a:r>
              <a:rPr lang="sr-Latn-CS" altLang="en-US" dirty="0" smtClean="0"/>
              <a:t>криомасажа</a:t>
            </a:r>
            <a:endParaRPr lang="sr-Cyrl-CS" altLang="en-US" dirty="0" smtClean="0"/>
          </a:p>
          <a:p>
            <a:pPr eaLnBrk="1" hangingPunct="1">
              <a:defRPr/>
            </a:pPr>
            <a:r>
              <a:rPr lang="sr-Cyrl-CS" altLang="en-US" dirty="0" smtClean="0"/>
              <a:t>Механотерапија: </a:t>
            </a:r>
            <a:r>
              <a:rPr lang="sr-Cyrl-CS" altLang="en-US" dirty="0" smtClean="0"/>
              <a:t>масажа,сонотерапија,тракција,манипулација</a:t>
            </a:r>
            <a:r>
              <a:rPr lang="sr-Cyrl-CS" altLang="en-US" dirty="0" smtClean="0"/>
              <a:t>..</a:t>
            </a:r>
            <a:endParaRPr lang="sr-Cyrl-CS" altLang="en-US" dirty="0"/>
          </a:p>
        </p:txBody>
      </p:sp>
      <p:sp>
        <p:nvSpPr>
          <p:cNvPr id="1741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0E5D9B8-FC29-4052-A80B-96D54FEBFAE0}" type="slidenum">
              <a:rPr lang="en-US" altLang="en-US" smtClean="0"/>
              <a:pPr/>
              <a:t>13</a:t>
            </a:fld>
            <a:endParaRPr lang="en-US" altLang="en-US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 anchor="b"/>
          <a:lstStyle/>
          <a:p>
            <a:pPr eaLnBrk="1" hangingPunct="1"/>
            <a:r>
              <a:rPr lang="sr-Cyrl-CS" altLang="en-US" b="1" smtClean="0"/>
              <a:t>Медицинска рехабилитација цервикалног синдрома</a:t>
            </a:r>
            <a:endParaRPr lang="en-US" altLang="en-US" smtClean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641850"/>
          </a:xfrm>
        </p:spPr>
        <p:txBody>
          <a:bodyPr anchor="ctr"/>
          <a:lstStyle/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sr-Latn-CS" altLang="en-US" dirty="0" smtClean="0"/>
              <a:t>У </a:t>
            </a:r>
            <a:r>
              <a:rPr lang="sr-Latn-CS" altLang="en-US" b="1" dirty="0" smtClean="0">
                <a:solidFill>
                  <a:srgbClr val="FF0000"/>
                </a:solidFill>
              </a:rPr>
              <a:t>хроничној фази</a:t>
            </a:r>
            <a:r>
              <a:rPr lang="sr-Latn-CS" altLang="en-US" dirty="0" smtClean="0"/>
              <a:t>, кад се смањи интензитет болова, а кичма постане </a:t>
            </a:r>
            <a:r>
              <a:rPr lang="sr-Latn-CS" altLang="en-US" dirty="0" err="1" smtClean="0"/>
              <a:t>покретљивија</a:t>
            </a:r>
            <a:r>
              <a:rPr lang="sr-Latn-CS" altLang="en-US" dirty="0" smtClean="0"/>
              <a:t>:</a:t>
            </a:r>
            <a:endParaRPr lang="x-none" altLang="en-US" dirty="0" smtClean="0"/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sr-Latn-CS" altLang="en-US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x-none" altLang="en-US" dirty="0" smtClean="0"/>
              <a:t>Медикаменти (</a:t>
            </a:r>
            <a:r>
              <a:rPr lang="sr-Latn-CS" altLang="en-US" dirty="0" err="1" smtClean="0"/>
              <a:t>аналгетици</a:t>
            </a:r>
            <a:r>
              <a:rPr lang="sr-Latn-CS" altLang="en-US" dirty="0" smtClean="0"/>
              <a:t> или NSAIL п</a:t>
            </a:r>
            <a:r>
              <a:rPr lang="x-none" altLang="en-US" dirty="0" smtClean="0"/>
              <a:t>о </a:t>
            </a:r>
            <a:r>
              <a:rPr lang="sr-Latn-CS" altLang="en-US" dirty="0" smtClean="0"/>
              <a:t>п</a:t>
            </a:r>
            <a:r>
              <a:rPr lang="x-none" altLang="en-US" dirty="0" err="1" smtClean="0"/>
              <a:t>отреби</a:t>
            </a:r>
            <a:r>
              <a:rPr lang="x-none" altLang="en-US" dirty="0" smtClean="0"/>
              <a:t>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x-none" altLang="en-US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sr-Latn-CS" altLang="en-US" dirty="0" smtClean="0"/>
              <a:t>За попуштање болова и спазма примењујемо</a:t>
            </a:r>
            <a:r>
              <a:rPr lang="x-none" altLang="en-US" dirty="0" smtClean="0"/>
              <a:t>:</a:t>
            </a:r>
          </a:p>
          <a:p>
            <a:pPr lvl="1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x-none" altLang="en-US" dirty="0" smtClean="0"/>
              <a:t>т</a:t>
            </a:r>
            <a:r>
              <a:rPr lang="sr-Latn-CS" altLang="en-US" dirty="0" err="1" smtClean="0"/>
              <a:t>опле</a:t>
            </a:r>
            <a:r>
              <a:rPr lang="sr-Latn-CS" altLang="en-US" dirty="0" smtClean="0"/>
              <a:t> процедуре у облику топлих облога, топлих </a:t>
            </a:r>
            <a:r>
              <a:rPr lang="sr-Latn-CS" altLang="en-US" dirty="0" err="1" smtClean="0"/>
              <a:t>купки</a:t>
            </a:r>
            <a:r>
              <a:rPr lang="sr-Latn-CS" altLang="en-US" dirty="0" smtClean="0"/>
              <a:t>, туширања, инфрацрвене лампе,</a:t>
            </a:r>
            <a:endParaRPr lang="x-none" altLang="en-US" dirty="0" smtClean="0"/>
          </a:p>
          <a:p>
            <a:pPr lvl="1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sr-Latn-CS" altLang="en-US" dirty="0" err="1" smtClean="0"/>
              <a:t>терапијск</a:t>
            </a:r>
            <a:r>
              <a:rPr lang="x-none" altLang="en-US" dirty="0" smtClean="0"/>
              <a:t>и</a:t>
            </a:r>
            <a:r>
              <a:rPr lang="sr-Latn-CS" altLang="en-US" dirty="0" smtClean="0"/>
              <a:t> </a:t>
            </a:r>
            <a:r>
              <a:rPr lang="x-none" altLang="en-US" dirty="0" smtClean="0"/>
              <a:t>УЗ</a:t>
            </a:r>
            <a:r>
              <a:rPr lang="sr-Latn-CS" altLang="en-US" dirty="0" smtClean="0"/>
              <a:t> </a:t>
            </a:r>
            <a:endParaRPr lang="x-none" altLang="en-US" dirty="0" smtClean="0"/>
          </a:p>
          <a:p>
            <a:pPr lvl="1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x-none" altLang="en-US" dirty="0" smtClean="0"/>
              <a:t>ма</a:t>
            </a:r>
            <a:r>
              <a:rPr lang="sr-Latn-CS" altLang="en-US" dirty="0" err="1" smtClean="0"/>
              <a:t>саж</a:t>
            </a:r>
            <a:r>
              <a:rPr lang="x-none" altLang="en-US" dirty="0" smtClean="0"/>
              <a:t>у</a:t>
            </a:r>
            <a:r>
              <a:rPr lang="sr-Latn-CS" altLang="en-US" dirty="0" smtClean="0"/>
              <a:t>,</a:t>
            </a:r>
            <a:endParaRPr lang="x-none" altLang="en-US" dirty="0" smtClean="0"/>
          </a:p>
          <a:p>
            <a:pPr lvl="1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sr-Cyrl-CS" altLang="en-US" dirty="0" smtClean="0"/>
              <a:t>е</a:t>
            </a:r>
            <a:r>
              <a:rPr lang="sr-Latn-CS" altLang="en-US" dirty="0" smtClean="0"/>
              <a:t>лектротерапиј</a:t>
            </a:r>
            <a:r>
              <a:rPr lang="x-none" altLang="en-US" dirty="0" smtClean="0"/>
              <a:t>у,</a:t>
            </a:r>
          </a:p>
          <a:p>
            <a:pPr lvl="1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sr-Latn-CS" altLang="en-US" dirty="0" smtClean="0"/>
              <a:t>тракциј</a:t>
            </a:r>
            <a:r>
              <a:rPr lang="x-none" altLang="en-US" smtClean="0"/>
              <a:t>а</a:t>
            </a:r>
            <a:endParaRPr lang="sr-Latn-CS" altLang="en-US" dirty="0" smtClean="0"/>
          </a:p>
          <a:p>
            <a:pPr lvl="1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sr-Cyrl-CS" altLang="en-US" dirty="0" smtClean="0"/>
              <a:t>к</a:t>
            </a:r>
            <a:r>
              <a:rPr lang="sr-Cyrl-CS" altLang="en-US" dirty="0" smtClean="0"/>
              <a:t>инезитерапија</a:t>
            </a:r>
            <a:endParaRPr lang="en-US" altLang="en-US" dirty="0" smtClean="0"/>
          </a:p>
        </p:txBody>
      </p:sp>
      <p:sp>
        <p:nvSpPr>
          <p:cNvPr id="1843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023114D-34CF-4F4F-933F-6C76FF4208F7}" type="slidenum">
              <a:rPr lang="en-US" altLang="en-US" smtClean="0"/>
              <a:pPr/>
              <a:t>14</a:t>
            </a:fld>
            <a:endParaRPr lang="en-US" altLang="en-US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533400"/>
            <a:ext cx="7477125" cy="838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Latn-CS" sz="2800" b="1" dirty="0" smtClean="0"/>
              <a:t>N</a:t>
            </a:r>
            <a:r>
              <a:rPr lang="sr-Latn-BA" sz="2800" b="1" dirty="0" smtClean="0"/>
              <a:t>ERVNI ELEMENTI </a:t>
            </a:r>
            <a:r>
              <a:rPr lang="sr-Latn-BA" sz="2800" b="1" dirty="0" smtClean="0"/>
              <a:t>LUMBOSAKRALNE REGIJE</a:t>
            </a:r>
            <a:endParaRPr lang="en-US" sz="2800" b="1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752600"/>
            <a:ext cx="3616325" cy="4191000"/>
          </a:xfrm>
        </p:spPr>
        <p:txBody>
          <a:bodyPr/>
          <a:lstStyle/>
          <a:p>
            <a:pPr eaLnBrk="1" hangingPunct="1"/>
            <a:r>
              <a:rPr lang="sr-Latn-BA" sz="2200" dirty="0" smtClean="0"/>
              <a:t>U ovoj regiji iz kičmene m</a:t>
            </a:r>
            <a:r>
              <a:rPr lang="en-US" sz="2200" dirty="0" smtClean="0"/>
              <a:t>o</a:t>
            </a:r>
            <a:r>
              <a:rPr lang="sr-Latn-BA" sz="2200" dirty="0" smtClean="0"/>
              <a:t>ždine polaze</a:t>
            </a:r>
            <a:r>
              <a:rPr lang="en-US" sz="2200" dirty="0" smtClean="0"/>
              <a:t>: 5 </a:t>
            </a:r>
            <a:r>
              <a:rPr lang="en-US" sz="2200" dirty="0" err="1" smtClean="0"/>
              <a:t>slabinskih</a:t>
            </a:r>
            <a:r>
              <a:rPr lang="en-US" sz="2200" dirty="0" smtClean="0"/>
              <a:t>, 5 </a:t>
            </a:r>
            <a:r>
              <a:rPr lang="en-US" sz="2200" dirty="0" err="1" smtClean="0"/>
              <a:t>krsnih</a:t>
            </a:r>
            <a:r>
              <a:rPr lang="en-US" sz="2200" dirty="0" smtClean="0"/>
              <a:t>, </a:t>
            </a:r>
            <a:r>
              <a:rPr lang="en-US" sz="2200" dirty="0" err="1" smtClean="0"/>
              <a:t>i</a:t>
            </a:r>
            <a:r>
              <a:rPr lang="sr-Latn-BA" sz="2200" dirty="0" smtClean="0"/>
              <a:t> </a:t>
            </a:r>
            <a:r>
              <a:rPr lang="en-US" sz="2200" dirty="0" err="1" smtClean="0"/>
              <a:t>jedan</a:t>
            </a:r>
            <a:r>
              <a:rPr lang="en-US" sz="2200" dirty="0" smtClean="0"/>
              <a:t> </a:t>
            </a:r>
            <a:r>
              <a:rPr lang="en-US" sz="2200" dirty="0" err="1" smtClean="0"/>
              <a:t>trti</a:t>
            </a:r>
            <a:r>
              <a:rPr lang="sr-Latn-BA" sz="2200" dirty="0" smtClean="0"/>
              <a:t>čni živac.</a:t>
            </a:r>
            <a:endParaRPr lang="en-US" sz="2200" dirty="0" smtClean="0"/>
          </a:p>
          <a:p>
            <a:pPr eaLnBrk="1" hangingPunct="1">
              <a:buFontTx/>
              <a:buNone/>
            </a:pPr>
            <a:endParaRPr lang="sr-Latn-BA" sz="2200" dirty="0" smtClean="0"/>
          </a:p>
          <a:p>
            <a:pPr eaLnBrk="1" hangingPunct="1"/>
            <a:r>
              <a:rPr lang="sr-Latn-BA" sz="2200" b="1" dirty="0" smtClean="0"/>
              <a:t>Plexus lumbalis</a:t>
            </a:r>
            <a:r>
              <a:rPr lang="sr-Latn-BA" sz="2200" dirty="0" smtClean="0"/>
              <a:t> nastaje iz I, II III, a delimično i IV slabinskog živca. Ima šest završnih grana, a najvažnije su</a:t>
            </a:r>
            <a:r>
              <a:rPr lang="en-US" sz="2200" dirty="0" smtClean="0"/>
              <a:t>:</a:t>
            </a:r>
            <a:r>
              <a:rPr lang="en-US" sz="2200" b="1" dirty="0" smtClean="0"/>
              <a:t> </a:t>
            </a:r>
            <a:r>
              <a:rPr lang="en-US" sz="2200" b="1" u="sng" dirty="0" err="1" smtClean="0"/>
              <a:t>n.femoralis</a:t>
            </a:r>
            <a:r>
              <a:rPr lang="en-US" sz="2200" dirty="0" smtClean="0"/>
              <a:t> </a:t>
            </a:r>
            <a:r>
              <a:rPr lang="sr-Latn-CS" sz="2200" dirty="0" smtClean="0"/>
              <a:t>i</a:t>
            </a:r>
            <a:r>
              <a:rPr lang="en-US" sz="2200" dirty="0" smtClean="0"/>
              <a:t> n. </a:t>
            </a:r>
            <a:r>
              <a:rPr lang="en-US" sz="2200" dirty="0" err="1" smtClean="0"/>
              <a:t>obturatorius</a:t>
            </a:r>
            <a:r>
              <a:rPr lang="en-US" sz="2200" dirty="0" smtClean="0"/>
              <a:t>.</a:t>
            </a:r>
          </a:p>
        </p:txBody>
      </p:sp>
      <p:pic>
        <p:nvPicPr>
          <p:cNvPr id="19460" name="Picture 4" descr="250px-Gray82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43400" y="1676400"/>
            <a:ext cx="2514600" cy="2971800"/>
          </a:xfrm>
          <a:noFill/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4876800" y="4953000"/>
            <a:ext cx="14176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sr-Latn-CS" sz="1600"/>
              <a:t>Slika3.</a:t>
            </a:r>
            <a:endParaRPr lang="en-US" sz="1600"/>
          </a:p>
          <a:p>
            <a:pPr algn="ctr"/>
            <a:r>
              <a:rPr lang="sr-Latn-CS" sz="1600"/>
              <a:t>Plexus lumbalis</a:t>
            </a:r>
          </a:p>
        </p:txBody>
      </p:sp>
      <p:sp>
        <p:nvSpPr>
          <p:cNvPr id="19463" name="Rectangle 9"/>
          <p:cNvSpPr>
            <a:spLocks noChangeArrowheads="1"/>
          </p:cNvSpPr>
          <p:nvPr/>
        </p:nvSpPr>
        <p:spPr bwMode="auto">
          <a:xfrm>
            <a:off x="7086600" y="5562600"/>
            <a:ext cx="13382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sr-Latn-CS" sz="1600"/>
              <a:t>Slika 4.</a:t>
            </a:r>
            <a:endParaRPr lang="en-US" sz="1600"/>
          </a:p>
          <a:p>
            <a:pPr algn="ctr"/>
            <a:r>
              <a:rPr lang="en-US" sz="1600"/>
              <a:t>N. femoralis</a:t>
            </a:r>
            <a:r>
              <a:rPr lang="en-US" sz="2000"/>
              <a:t>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44A2B8-7D33-47F5-AF77-389297F0108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7" name="Picture 7" descr="180px-Nervusfemorali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6761163" y="1905000"/>
            <a:ext cx="2078037" cy="3657600"/>
          </a:xfrm>
          <a:noFill/>
        </p:spPr>
      </p:pic>
      <p:pic>
        <p:nvPicPr>
          <p:cNvPr id="8" name="Picture 7" descr="180px-Nervusfemorali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3214679" y="285728"/>
            <a:ext cx="5776922" cy="6357982"/>
          </a:xfr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5" y="500042"/>
            <a:ext cx="4000528" cy="5292746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b="1" dirty="0" err="1" smtClean="0"/>
              <a:t>Plexsus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sa</a:t>
            </a:r>
            <a:r>
              <a:rPr lang="sr-Latn-CS" sz="2800" b="1" dirty="0" smtClean="0"/>
              <a:t>c</a:t>
            </a:r>
            <a:r>
              <a:rPr lang="en-US" sz="2800" b="1" dirty="0" err="1" smtClean="0"/>
              <a:t>ralis</a:t>
            </a:r>
            <a:r>
              <a:rPr lang="en-US" sz="2800" dirty="0" smtClean="0"/>
              <a:t> </a:t>
            </a:r>
            <a:r>
              <a:rPr lang="en-US" sz="2800" dirty="0" err="1" smtClean="0"/>
              <a:t>poti</a:t>
            </a:r>
            <a:r>
              <a:rPr lang="sr-Latn-BA" sz="2800" dirty="0" smtClean="0"/>
              <a:t>če iz lumbalnog stabla L</a:t>
            </a:r>
            <a:r>
              <a:rPr lang="en-US" sz="2800" dirty="0" smtClean="0"/>
              <a:t>-4, L-5, </a:t>
            </a:r>
            <a:r>
              <a:rPr lang="sr-Latn-BA" sz="2800" dirty="0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krsnih</a:t>
            </a:r>
            <a:r>
              <a:rPr lang="en-US" sz="2800" dirty="0" smtClean="0"/>
              <a:t> </a:t>
            </a:r>
            <a:r>
              <a:rPr lang="en-US" sz="2800" dirty="0" err="1" smtClean="0"/>
              <a:t>korenova</a:t>
            </a:r>
            <a:r>
              <a:rPr lang="en-US" sz="2800" dirty="0" smtClean="0"/>
              <a:t> S-1, S-2, S-3.Najva</a:t>
            </a:r>
            <a:r>
              <a:rPr lang="sr-Latn-BA" sz="2800" dirty="0" smtClean="0"/>
              <a:t>žnija grana je </a:t>
            </a:r>
            <a:r>
              <a:rPr lang="sr-Latn-BA" sz="2800" u="sng" dirty="0" smtClean="0"/>
              <a:t>n. Ischiadicus.</a:t>
            </a:r>
          </a:p>
          <a:p>
            <a:pPr eaLnBrk="1" hangingPunct="1">
              <a:lnSpc>
                <a:spcPct val="80000"/>
              </a:lnSpc>
            </a:pPr>
            <a:endParaRPr lang="sr-Latn-BA" sz="2800" dirty="0" smtClean="0"/>
          </a:p>
          <a:p>
            <a:pPr eaLnBrk="1" hangingPunct="1">
              <a:lnSpc>
                <a:spcPct val="80000"/>
              </a:lnSpc>
            </a:pPr>
            <a:r>
              <a:rPr lang="sr-Latn-BA" sz="2800" b="1" dirty="0" smtClean="0"/>
              <a:t>Plexus pudendus</a:t>
            </a:r>
            <a:r>
              <a:rPr lang="sr-Latn-BA" sz="2800" dirty="0" smtClean="0"/>
              <a:t> (stidni splet) nastaje iz S-3, prednje grane i donjih ogranaka S</a:t>
            </a:r>
            <a:r>
              <a:rPr lang="en-US" sz="2800" dirty="0" smtClean="0"/>
              <a:t>-1, S-2 </a:t>
            </a:r>
            <a:r>
              <a:rPr lang="en-US" sz="2800" dirty="0" err="1" smtClean="0"/>
              <a:t>i</a:t>
            </a:r>
            <a:r>
              <a:rPr lang="en-US" sz="2800" dirty="0" smtClean="0"/>
              <a:t> S-4.</a:t>
            </a:r>
            <a:endParaRPr lang="sr-Latn-BA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Plexus </a:t>
            </a:r>
            <a:r>
              <a:rPr lang="en-US" sz="2800" b="1" dirty="0" err="1" smtClean="0"/>
              <a:t>coccygeus</a:t>
            </a:r>
            <a:r>
              <a:rPr lang="en-US" sz="2800" dirty="0" smtClean="0"/>
              <a:t> (</a:t>
            </a:r>
            <a:r>
              <a:rPr lang="en-US" sz="2800" dirty="0" err="1" smtClean="0"/>
              <a:t>trti</a:t>
            </a:r>
            <a:r>
              <a:rPr lang="sr-Latn-BA" sz="2800" dirty="0" smtClean="0"/>
              <a:t>čni splet) nastaje od zamke koju čini n.coccygeus i S-5.</a:t>
            </a:r>
          </a:p>
          <a:p>
            <a:pPr eaLnBrk="1" hangingPunct="1">
              <a:lnSpc>
                <a:spcPct val="80000"/>
              </a:lnSpc>
            </a:pPr>
            <a:endParaRPr lang="en-US" sz="2200" dirty="0" smtClean="0"/>
          </a:p>
        </p:txBody>
      </p:sp>
      <p:pic>
        <p:nvPicPr>
          <p:cNvPr id="20484" name="Picture 4" descr="206px-Ischiadicu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14942" y="0"/>
            <a:ext cx="3014658" cy="6643710"/>
          </a:xfrm>
          <a:noFill/>
        </p:spPr>
      </p:pic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5943600" y="5562600"/>
            <a:ext cx="14414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sr-Latn-CS" sz="1600"/>
              <a:t>Slika 5</a:t>
            </a:r>
            <a:r>
              <a:rPr lang="en-US" sz="1600"/>
              <a:t>.</a:t>
            </a:r>
          </a:p>
          <a:p>
            <a:pPr algn="ctr"/>
            <a:r>
              <a:rPr lang="sr-Latn-CS" sz="1600"/>
              <a:t>N.ischiadicus</a:t>
            </a:r>
            <a:r>
              <a:rPr lang="en-US"/>
              <a:t>;</a:t>
            </a:r>
          </a:p>
          <a:p>
            <a:pPr algn="ctr"/>
            <a:r>
              <a:rPr lang="en-US" sz="1600"/>
              <a:t>N.peroneus</a:t>
            </a:r>
            <a:r>
              <a:rPr lang="en-US" sz="2000"/>
              <a:t>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96838"/>
            <a:ext cx="8229600" cy="474662"/>
          </a:xfrm>
        </p:spPr>
        <p:txBody>
          <a:bodyPr/>
          <a:lstStyle/>
          <a:p>
            <a:pPr eaLnBrk="1" hangingPunct="1"/>
            <a:r>
              <a:rPr lang="sr-Latn-BA" b="1" smtClean="0">
                <a:latin typeface="Arial" charset="0"/>
              </a:rPr>
              <a:t>DEFINICIJA L</a:t>
            </a:r>
            <a:r>
              <a:rPr lang="en-US" b="1" smtClean="0">
                <a:latin typeface="Arial" charset="0"/>
              </a:rPr>
              <a:t>Y</a:t>
            </a:r>
            <a:r>
              <a:rPr lang="sr-Latn-BA" b="1" smtClean="0">
                <a:latin typeface="Arial" charset="0"/>
              </a:rPr>
              <a:t> SINDROMA</a:t>
            </a:r>
            <a:endParaRPr lang="en-US" b="1" smtClean="0">
              <a:latin typeface="Arial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BA" sz="2800" smtClean="0"/>
              <a:t>Lumbalni sindrom je skup simptoma i znakova različite etiologije koji se karakterišu bolom u</a:t>
            </a:r>
            <a:r>
              <a:rPr lang="en-US" sz="2800" smtClean="0"/>
              <a:t> krstima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Lumboi</a:t>
            </a:r>
            <a:r>
              <a:rPr lang="sr-Latn-CS" sz="2800" smtClean="0"/>
              <a:t>shialgia,Radiculopathia</a:t>
            </a:r>
            <a:endParaRPr lang="sr-Latn-BA" sz="2800" smtClean="0"/>
          </a:p>
          <a:p>
            <a:pPr eaLnBrk="1" hangingPunct="1">
              <a:lnSpc>
                <a:spcPct val="80000"/>
              </a:lnSpc>
            </a:pPr>
            <a:endParaRPr lang="sr-Latn-BA" sz="2800" smtClean="0"/>
          </a:p>
          <a:p>
            <a:pPr eaLnBrk="1" hangingPunct="1">
              <a:lnSpc>
                <a:spcPct val="80000"/>
              </a:lnSpc>
            </a:pPr>
            <a:r>
              <a:rPr lang="sr-Latn-BA" sz="2800" smtClean="0"/>
              <a:t>Tokom života lumbalni bol doživi 80% lj</a:t>
            </a:r>
            <a:r>
              <a:rPr lang="en-US" sz="2800" smtClean="0"/>
              <a:t>udi </a:t>
            </a:r>
            <a:endParaRPr lang="sr-Latn-BA" sz="2800" smtClean="0"/>
          </a:p>
          <a:p>
            <a:pPr eaLnBrk="1" hangingPunct="1">
              <a:lnSpc>
                <a:spcPct val="80000"/>
              </a:lnSpc>
            </a:pPr>
            <a:endParaRPr lang="sr-Latn-BA" sz="2800" smtClean="0"/>
          </a:p>
          <a:p>
            <a:pPr eaLnBrk="1" hangingPunct="1">
              <a:lnSpc>
                <a:spcPct val="80000"/>
              </a:lnSpc>
            </a:pPr>
            <a:r>
              <a:rPr lang="sr-Latn-BA" sz="2800" smtClean="0"/>
              <a:t>Provokacija</a:t>
            </a:r>
            <a:r>
              <a:rPr lang="en-US" sz="2800" smtClean="0"/>
              <a:t>: podizanje tereta, savijanje i uvijanje trupa, izlo</a:t>
            </a:r>
            <a:r>
              <a:rPr lang="sr-Latn-BA" sz="2800" smtClean="0"/>
              <a:t>ženost vibracijama, sedeći način života.</a:t>
            </a:r>
          </a:p>
          <a:p>
            <a:pPr eaLnBrk="1" hangingPunct="1">
              <a:lnSpc>
                <a:spcPct val="80000"/>
              </a:lnSpc>
            </a:pPr>
            <a:endParaRPr lang="sr-Latn-BA" sz="2800" smtClean="0"/>
          </a:p>
          <a:p>
            <a:pPr eaLnBrk="1" hangingPunct="1">
              <a:lnSpc>
                <a:spcPct val="80000"/>
              </a:lnSpc>
            </a:pPr>
            <a:r>
              <a:rPr lang="sr-Latn-BA" sz="2800" smtClean="0"/>
              <a:t>U 85% slučajeva uzrok je nepoznat i posle kompletne dijagnostike</a:t>
            </a:r>
          </a:p>
          <a:p>
            <a:pPr eaLnBrk="1" hangingPunct="1">
              <a:lnSpc>
                <a:spcPct val="80000"/>
              </a:lnSpc>
            </a:pPr>
            <a:endParaRPr lang="sr-Latn-BA" sz="2800" smtClean="0"/>
          </a:p>
          <a:p>
            <a:pPr eaLnBrk="1" hangingPunct="1">
              <a:lnSpc>
                <a:spcPct val="80000"/>
              </a:lnSpc>
            </a:pPr>
            <a:r>
              <a:rPr lang="sr-Latn-BA" sz="2800" smtClean="0"/>
              <a:t>Značajan zbog svoje učestalosti i osobine da recidivira, što ovom problemu daje i socio</a:t>
            </a:r>
            <a:r>
              <a:rPr lang="en-US" sz="2800" smtClean="0"/>
              <a:t>-ekonomski zna</a:t>
            </a:r>
            <a:r>
              <a:rPr lang="sr-Latn-BA" sz="2800" smtClean="0"/>
              <a:t>čaj.</a:t>
            </a:r>
            <a:endParaRPr lang="en-US" sz="280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 l="11861" r="6602"/>
          <a:stretch>
            <a:fillRect/>
          </a:stretch>
        </p:blipFill>
        <p:spPr>
          <a:xfrm>
            <a:off x="5029200" y="304800"/>
            <a:ext cx="3276600" cy="4170363"/>
          </a:xfrm>
          <a:noFill/>
        </p:spPr>
      </p:pic>
      <p:pic>
        <p:nvPicPr>
          <p:cNvPr id="38915" name="Picture 3" descr="strain2a-B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42875"/>
            <a:ext cx="3844925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810000" y="4572000"/>
            <a:ext cx="5334000" cy="2286000"/>
          </a:xfrm>
          <a:prstGeom prst="rect">
            <a:avLst/>
          </a:prstGeom>
        </p:spPr>
        <p:txBody>
          <a:bodyPr/>
          <a:lstStyle/>
          <a:p>
            <a:pPr marL="411163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/>
            </a:pPr>
            <a:r>
              <a:rPr lang="en-US" sz="2000" b="1" i="0" dirty="0" err="1">
                <a:latin typeface="+mn-lt"/>
              </a:rPr>
              <a:t>Lumba</a:t>
            </a:r>
            <a:r>
              <a:rPr lang="sr-Latn-CS" sz="2000" b="1" i="0" dirty="0">
                <a:latin typeface="+mn-lt"/>
              </a:rPr>
              <a:t>lna distorzija i distenzija</a:t>
            </a:r>
            <a:r>
              <a:rPr lang="en-US" sz="2000" b="1" i="0" dirty="0">
                <a:latin typeface="+mn-lt"/>
              </a:rPr>
              <a:t>(70%)</a:t>
            </a:r>
          </a:p>
          <a:p>
            <a:pPr marL="411163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/>
            </a:pPr>
            <a:r>
              <a:rPr lang="en-US" sz="2000" b="1" i="0" dirty="0" err="1">
                <a:latin typeface="+mn-lt"/>
              </a:rPr>
              <a:t>Degen</a:t>
            </a:r>
            <a:r>
              <a:rPr lang="en-US" sz="2000" b="1" i="0" dirty="0">
                <a:latin typeface="+mn-lt"/>
              </a:rPr>
              <a:t> (</a:t>
            </a:r>
            <a:r>
              <a:rPr lang="en-US" sz="2000" b="1" i="0" dirty="0" err="1">
                <a:latin typeface="+mn-lt"/>
              </a:rPr>
              <a:t>dis</a:t>
            </a:r>
            <a:r>
              <a:rPr lang="sr-Latn-CS" sz="2000" b="1" i="0" dirty="0">
                <a:latin typeface="+mn-lt"/>
              </a:rPr>
              <a:t>kusa ili fasetnih zglobova</a:t>
            </a:r>
            <a:r>
              <a:rPr lang="en-US" sz="2000" b="1" i="0" dirty="0">
                <a:latin typeface="+mn-lt"/>
              </a:rPr>
              <a:t>) (10%)</a:t>
            </a:r>
          </a:p>
          <a:p>
            <a:pPr marL="411163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/>
            </a:pPr>
            <a:r>
              <a:rPr lang="en-US" sz="2000" b="1" i="0" dirty="0" err="1">
                <a:latin typeface="+mn-lt"/>
              </a:rPr>
              <a:t>Herni</a:t>
            </a:r>
            <a:r>
              <a:rPr lang="sr-Latn-CS" sz="2000" b="1" i="0" dirty="0">
                <a:latin typeface="+mn-lt"/>
              </a:rPr>
              <a:t>ja diskusa</a:t>
            </a:r>
            <a:r>
              <a:rPr lang="en-US" sz="2000" b="1" i="0" dirty="0">
                <a:latin typeface="+mn-lt"/>
              </a:rPr>
              <a:t> (4%)</a:t>
            </a:r>
          </a:p>
          <a:p>
            <a:pPr marL="411163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/>
            </a:pPr>
            <a:r>
              <a:rPr lang="en-US" sz="2000" b="1" i="0" dirty="0">
                <a:latin typeface="+mn-lt"/>
              </a:rPr>
              <a:t>Spinal</a:t>
            </a:r>
            <a:r>
              <a:rPr lang="sr-Latn-CS" sz="2000" b="1" i="0" dirty="0">
                <a:latin typeface="+mn-lt"/>
              </a:rPr>
              <a:t>na</a:t>
            </a:r>
            <a:r>
              <a:rPr lang="en-US" sz="2000" b="1" i="0" dirty="0">
                <a:latin typeface="+mn-lt"/>
              </a:rPr>
              <a:t> steno</a:t>
            </a:r>
            <a:r>
              <a:rPr lang="sr-Latn-CS" sz="2000" b="1" i="0" dirty="0">
                <a:latin typeface="+mn-lt"/>
              </a:rPr>
              <a:t>za</a:t>
            </a:r>
            <a:r>
              <a:rPr lang="en-US" sz="2000" b="1" i="0" dirty="0">
                <a:latin typeface="+mn-lt"/>
              </a:rPr>
              <a:t> (3%)</a:t>
            </a:r>
          </a:p>
          <a:p>
            <a:pPr marL="411163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/>
            </a:pPr>
            <a:r>
              <a:rPr lang="en-US" sz="2000" b="1" i="0" dirty="0" err="1">
                <a:latin typeface="+mn-lt"/>
              </a:rPr>
              <a:t>Osteoporoti</a:t>
            </a:r>
            <a:r>
              <a:rPr lang="sr-Latn-CS" sz="2000" b="1" i="0" dirty="0">
                <a:latin typeface="+mn-lt"/>
              </a:rPr>
              <a:t>ične kompresivne </a:t>
            </a:r>
            <a:r>
              <a:rPr lang="en-US" sz="2000" b="1" i="0" dirty="0" err="1">
                <a:latin typeface="+mn-lt"/>
              </a:rPr>
              <a:t>fra</a:t>
            </a:r>
            <a:r>
              <a:rPr lang="sr-Latn-CS" sz="2000" b="1" i="0" dirty="0">
                <a:latin typeface="+mn-lt"/>
              </a:rPr>
              <a:t>k</a:t>
            </a:r>
            <a:r>
              <a:rPr lang="en-US" sz="2000" b="1" i="0" dirty="0" err="1">
                <a:latin typeface="+mn-lt"/>
              </a:rPr>
              <a:t>ture</a:t>
            </a:r>
            <a:r>
              <a:rPr lang="en-US" sz="2000" b="1" i="0" dirty="0">
                <a:latin typeface="+mn-lt"/>
              </a:rPr>
              <a:t> (4%)</a:t>
            </a:r>
          </a:p>
        </p:txBody>
      </p:sp>
      <p:sp>
        <p:nvSpPr>
          <p:cNvPr id="6" name="Rectangle 5"/>
          <p:cNvSpPr/>
          <p:nvPr/>
        </p:nvSpPr>
        <p:spPr>
          <a:xfrm>
            <a:off x="4919663" y="6488113"/>
            <a:ext cx="4224337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chemeClr val="tx2">
                    <a:satMod val="200000"/>
                  </a:schemeClr>
                </a:solidFill>
              </a:rPr>
              <a:t>(Jarvik and Deyo, Annals Int Med 2002)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slov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 anchor="b"/>
          <a:lstStyle/>
          <a:p>
            <a:pPr eaLnBrk="1" hangingPunct="1"/>
            <a:r>
              <a:rPr lang="en-US" altLang="en-US" b="1" smtClean="0"/>
              <a:t>Реуматске болести</a:t>
            </a:r>
          </a:p>
        </p:txBody>
      </p:sp>
      <p:sp>
        <p:nvSpPr>
          <p:cNvPr id="6147" name="Čuvar mesta za sadržaj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eaLnBrk="1" hangingPunct="1">
              <a:lnSpc>
                <a:spcPct val="130000"/>
              </a:lnSpc>
              <a:spcBef>
                <a:spcPts val="2400"/>
              </a:spcBef>
            </a:pPr>
            <a:r>
              <a:rPr lang="ru-RU" altLang="en-US" smtClean="0"/>
              <a:t>Реуматске болести су етиолошки, патогенетски, клинички и терапијски хетерогена група болести</a:t>
            </a:r>
          </a:p>
          <a:p>
            <a:pPr eaLnBrk="1" hangingPunct="1">
              <a:lnSpc>
                <a:spcPct val="130000"/>
              </a:lnSpc>
              <a:spcBef>
                <a:spcPts val="2400"/>
              </a:spcBef>
            </a:pPr>
            <a:r>
              <a:rPr lang="ru-RU" altLang="en-US" smtClean="0"/>
              <a:t>Главни симптом – </a:t>
            </a:r>
            <a:r>
              <a:rPr lang="ru-RU" altLang="en-US" b="1" smtClean="0">
                <a:solidFill>
                  <a:srgbClr val="FF0000"/>
                </a:solidFill>
              </a:rPr>
              <a:t>бол</a:t>
            </a:r>
            <a:r>
              <a:rPr lang="ru-RU" altLang="en-US" smtClean="0"/>
              <a:t> у структурама локомоторног апарата</a:t>
            </a:r>
          </a:p>
          <a:p>
            <a:pPr eaLnBrk="1" hangingPunct="1">
              <a:lnSpc>
                <a:spcPct val="130000"/>
              </a:lnSpc>
              <a:spcBef>
                <a:spcPts val="2400"/>
              </a:spcBef>
            </a:pPr>
            <a:r>
              <a:rPr lang="ru-RU" altLang="en-US" smtClean="0"/>
              <a:t>Главни знак – </a:t>
            </a:r>
            <a:r>
              <a:rPr lang="ru-RU" altLang="en-US" b="1" smtClean="0">
                <a:solidFill>
                  <a:srgbClr val="FF0000"/>
                </a:solidFill>
              </a:rPr>
              <a:t>поремећај функције </a:t>
            </a:r>
            <a:r>
              <a:rPr lang="ru-RU" altLang="en-US" smtClean="0"/>
              <a:t>захваћеног дела</a:t>
            </a:r>
          </a:p>
          <a:p>
            <a:pPr eaLnBrk="1" hangingPunct="1">
              <a:lnSpc>
                <a:spcPct val="130000"/>
              </a:lnSpc>
              <a:spcBef>
                <a:spcPts val="2400"/>
              </a:spcBef>
            </a:pPr>
            <a:r>
              <a:rPr lang="ru-RU" altLang="en-US" smtClean="0"/>
              <a:t>У неким </a:t>
            </a:r>
            <a:r>
              <a:rPr lang="sr-Cyrl-CS" altLang="en-US" smtClean="0"/>
              <a:t>реуматским </a:t>
            </a:r>
            <a:r>
              <a:rPr lang="ru-RU" altLang="en-US" smtClean="0"/>
              <a:t>болестима захваћени су и  други органи и система</a:t>
            </a:r>
            <a:endParaRPr lang="en-US" altLang="en-US" smtClean="0"/>
          </a:p>
        </p:txBody>
      </p:sp>
      <p:sp>
        <p:nvSpPr>
          <p:cNvPr id="614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53A50ED-B6C5-4FB3-B1CA-B28C6508DADC}" type="slidenum">
              <a:rPr lang="en-US" altLang="en-US" smtClean="0"/>
              <a:pPr/>
              <a:t>2</a:t>
            </a:fld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 anchor="b"/>
          <a:lstStyle/>
          <a:p>
            <a:pPr eaLnBrk="1" hangingPunct="1"/>
            <a:r>
              <a:rPr lang="en-US" altLang="en-US" b="1" smtClean="0"/>
              <a:t>Лумбалгија</a:t>
            </a: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641850"/>
          </a:xfrm>
        </p:spPr>
        <p:txBody>
          <a:bodyPr anchor="ctr"/>
          <a:lstStyle/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sr-Latn-BA" altLang="en-US" dirty="0" smtClean="0"/>
              <a:t>По дужини трајања дели се</a:t>
            </a:r>
            <a:r>
              <a:rPr lang="en-US" altLang="en-US" dirty="0" smtClean="0"/>
              <a:t>:</a:t>
            </a:r>
            <a:endParaRPr lang="sr-Latn-BA" altLang="en-US" dirty="0" smtClean="0"/>
          </a:p>
          <a:p>
            <a:pPr lvl="1" eaLnBrk="1" hangingPunct="1">
              <a:defRPr/>
            </a:pPr>
            <a:r>
              <a:rPr lang="sr-Cyrl-CS" altLang="en-US" b="1" dirty="0" smtClean="0">
                <a:solidFill>
                  <a:srgbClr val="FF0000"/>
                </a:solidFill>
              </a:rPr>
              <a:t>акутна</a:t>
            </a:r>
            <a:r>
              <a:rPr lang="sr-Cyrl-CS" altLang="en-US" dirty="0" smtClean="0"/>
              <a:t> </a:t>
            </a:r>
            <a:r>
              <a:rPr lang="sr-Cyrl-CS" altLang="en-US" dirty="0" err="1" smtClean="0"/>
              <a:t>лумбалгија</a:t>
            </a:r>
            <a:r>
              <a:rPr lang="sr-Cyrl-CS" altLang="en-US" dirty="0" smtClean="0"/>
              <a:t> </a:t>
            </a:r>
            <a:r>
              <a:rPr lang="en-US" altLang="en-US" dirty="0" smtClean="0"/>
              <a:t>(&lt; 6 </a:t>
            </a:r>
            <a:r>
              <a:rPr lang="sr-Cyrl-CS" altLang="en-US" dirty="0" smtClean="0"/>
              <a:t>недеља</a:t>
            </a:r>
            <a:r>
              <a:rPr lang="en-US" altLang="en-US" dirty="0" smtClean="0"/>
              <a:t>)</a:t>
            </a:r>
          </a:p>
          <a:p>
            <a:pPr lvl="1" eaLnBrk="1" hangingPunct="1">
              <a:defRPr/>
            </a:pPr>
            <a:r>
              <a:rPr lang="sr-Cyrl-CS" altLang="en-US" b="1" dirty="0" err="1" smtClean="0">
                <a:solidFill>
                  <a:srgbClr val="FF0000"/>
                </a:solidFill>
              </a:rPr>
              <a:t>субакутна</a:t>
            </a:r>
            <a:r>
              <a:rPr lang="sr-Cyrl-CS" altLang="en-US" dirty="0" smtClean="0"/>
              <a:t> </a:t>
            </a:r>
            <a:r>
              <a:rPr lang="sr-Cyrl-CS" altLang="en-US" dirty="0" err="1" smtClean="0"/>
              <a:t>лумбалгија</a:t>
            </a:r>
            <a:r>
              <a:rPr lang="sr-Cyrl-CS" altLang="en-US" dirty="0" smtClean="0"/>
              <a:t> </a:t>
            </a:r>
            <a:r>
              <a:rPr lang="en-US" altLang="en-US" dirty="0" smtClean="0"/>
              <a:t>(6-12 </a:t>
            </a:r>
            <a:r>
              <a:rPr lang="sr-Cyrl-CS" altLang="en-US" dirty="0" smtClean="0"/>
              <a:t>недеља</a:t>
            </a:r>
            <a:r>
              <a:rPr lang="en-US" altLang="en-US" dirty="0" smtClean="0"/>
              <a:t>)</a:t>
            </a:r>
          </a:p>
          <a:p>
            <a:pPr lvl="1" eaLnBrk="1" hangingPunct="1">
              <a:defRPr/>
            </a:pPr>
            <a:r>
              <a:rPr lang="sr-Cyrl-CS" altLang="en-US" b="1" dirty="0" smtClean="0">
                <a:solidFill>
                  <a:srgbClr val="FF0000"/>
                </a:solidFill>
              </a:rPr>
              <a:t>хронична</a:t>
            </a:r>
            <a:r>
              <a:rPr lang="sr-Cyrl-CS" altLang="en-US" dirty="0" smtClean="0"/>
              <a:t> </a:t>
            </a:r>
            <a:r>
              <a:rPr lang="sr-Cyrl-CS" altLang="en-US" dirty="0" err="1" smtClean="0"/>
              <a:t>лумбалгија</a:t>
            </a:r>
            <a:r>
              <a:rPr lang="sr-Cyrl-CS" altLang="en-US" dirty="0" smtClean="0"/>
              <a:t> </a:t>
            </a:r>
            <a:r>
              <a:rPr lang="en-US" altLang="en-US" dirty="0" smtClean="0"/>
              <a:t>(&gt; </a:t>
            </a:r>
            <a:r>
              <a:rPr lang="sr-Cyrl-CS" altLang="en-US" dirty="0" smtClean="0"/>
              <a:t>12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недеља</a:t>
            </a:r>
            <a:r>
              <a:rPr lang="en-US" altLang="en-US" dirty="0" smtClean="0"/>
              <a:t>)</a:t>
            </a:r>
            <a:endParaRPr lang="x-none" altLang="en-US" dirty="0" smtClean="0"/>
          </a:p>
          <a:p>
            <a:pPr eaLnBrk="1" hangingPunct="1">
              <a:defRPr/>
            </a:pPr>
            <a:endParaRPr lang="x-none" altLang="en-US" dirty="0" smtClean="0"/>
          </a:p>
          <a:p>
            <a:pPr eaLnBrk="1" hangingPunct="1">
              <a:defRPr/>
            </a:pPr>
            <a:r>
              <a:rPr lang="sr-Latn-BA" altLang="en-US" dirty="0" smtClean="0"/>
              <a:t>Акутна </a:t>
            </a:r>
            <a:r>
              <a:rPr lang="sr-Latn-BA" altLang="en-US" dirty="0" err="1" smtClean="0"/>
              <a:t>лумбалгија</a:t>
            </a:r>
            <a:r>
              <a:rPr lang="sr-Latn-BA" altLang="en-US" dirty="0" smtClean="0"/>
              <a:t> настаје услед</a:t>
            </a:r>
            <a:r>
              <a:rPr lang="en-US" altLang="en-US" dirty="0" smtClean="0"/>
              <a:t>: </a:t>
            </a:r>
            <a:endParaRPr lang="x-none" altLang="en-US" dirty="0" smtClean="0"/>
          </a:p>
          <a:p>
            <a:pPr lvl="1" eaLnBrk="1" hangingPunct="1">
              <a:buFont typeface="Calibri" panose="020F0502020204030204" pitchFamily="34" charset="0"/>
              <a:buChar char="-"/>
              <a:defRPr/>
            </a:pPr>
            <a:r>
              <a:rPr lang="sr-Cyrl-CS" altLang="en-US" sz="2400" dirty="0" err="1" smtClean="0"/>
              <a:t>протрузије</a:t>
            </a:r>
            <a:r>
              <a:rPr lang="sr-Cyrl-CS" altLang="en-US" sz="2400" dirty="0" smtClean="0"/>
              <a:t> нуклеуса </a:t>
            </a:r>
            <a:r>
              <a:rPr lang="en-US" altLang="en-US" sz="2400" dirty="0" err="1" smtClean="0"/>
              <a:t>пулпосусa</a:t>
            </a:r>
            <a:r>
              <a:rPr lang="sr-Cyrl-CS" altLang="en-US" sz="2400" dirty="0" smtClean="0"/>
              <a:t>,</a:t>
            </a:r>
            <a:r>
              <a:rPr lang="en-US" altLang="en-US" sz="2400" dirty="0" smtClean="0"/>
              <a:t> </a:t>
            </a:r>
            <a:endParaRPr lang="x-none" altLang="en-US" sz="2400" dirty="0" smtClean="0"/>
          </a:p>
          <a:p>
            <a:pPr lvl="1" eaLnBrk="1" hangingPunct="1">
              <a:buFont typeface="Calibri" panose="020F0502020204030204" pitchFamily="34" charset="0"/>
              <a:buChar char="-"/>
              <a:defRPr/>
            </a:pPr>
            <a:r>
              <a:rPr lang="en-US" altLang="en-US" sz="2400" dirty="0" err="1" smtClean="0"/>
              <a:t>сублуксације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интервертебралног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зглоба</a:t>
            </a:r>
            <a:r>
              <a:rPr lang="en-US" altLang="en-US" sz="2400" dirty="0" smtClean="0"/>
              <a:t> (</a:t>
            </a:r>
            <a:r>
              <a:rPr lang="en-US" altLang="en-US" sz="2400" dirty="0" err="1" smtClean="0"/>
              <a:t>fasсet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синдром</a:t>
            </a:r>
            <a:r>
              <a:rPr lang="en-US" altLang="en-US" sz="2400" dirty="0" smtClean="0"/>
              <a:t>)</a:t>
            </a:r>
          </a:p>
        </p:txBody>
      </p:sp>
      <p:sp>
        <p:nvSpPr>
          <p:cNvPr id="3994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1048016-E13C-4DD1-A926-12DFADB12DDF}" type="slidenum">
              <a:rPr lang="en-US" altLang="en-US" smtClean="0"/>
              <a:pPr/>
              <a:t>20</a:t>
            </a:fld>
            <a:endParaRPr lang="en-US" altLang="en-US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Хронични лумбални синдром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diskus</a:t>
            </a:r>
            <a:r>
              <a:rPr lang="en-US" dirty="0" smtClean="0"/>
              <a:t> </a:t>
            </a:r>
            <a:r>
              <a:rPr lang="en-US" dirty="0" err="1" smtClean="0"/>
              <a:t>hernija</a:t>
            </a:r>
            <a:r>
              <a:rPr lang="en-US" dirty="0" smtClean="0"/>
              <a:t>,</a:t>
            </a:r>
          </a:p>
          <a:p>
            <a:r>
              <a:rPr lang="sr-Latn-BA" dirty="0" smtClean="0"/>
              <a:t>  </a:t>
            </a:r>
            <a:r>
              <a:rPr lang="en-US" dirty="0" err="1" smtClean="0"/>
              <a:t>subluksacija</a:t>
            </a:r>
            <a:r>
              <a:rPr lang="en-US" dirty="0" smtClean="0"/>
              <a:t> </a:t>
            </a:r>
            <a:r>
              <a:rPr lang="en-US" dirty="0" smtClean="0"/>
              <a:t>iv </a:t>
            </a:r>
            <a:r>
              <a:rPr lang="en-US" dirty="0" err="1" smtClean="0"/>
              <a:t>zglobova</a:t>
            </a:r>
            <a:endParaRPr lang="en-US" dirty="0" smtClean="0"/>
          </a:p>
          <a:p>
            <a:r>
              <a:rPr lang="sr-Latn-BA" dirty="0" smtClean="0"/>
              <a:t>     </a:t>
            </a:r>
            <a:r>
              <a:rPr lang="sr-Latn-BA" dirty="0" smtClean="0"/>
              <a:t> </a:t>
            </a:r>
            <a:r>
              <a:rPr lang="sr-Latn-BA" dirty="0" smtClean="0"/>
              <a:t>degenerativne bolesti kičmenog </a:t>
            </a:r>
            <a:r>
              <a:rPr lang="sr-Latn-BA" dirty="0" smtClean="0"/>
              <a:t>stuba</a:t>
            </a:r>
            <a:endParaRPr lang="sr-Cyrl-CS" dirty="0" smtClean="0"/>
          </a:p>
          <a:p>
            <a:endParaRPr lang="sr-Cyrl-CS" dirty="0" smtClean="0"/>
          </a:p>
          <a:p>
            <a:r>
              <a:rPr lang="sr-Latn-BA" b="1" dirty="0" smtClean="0"/>
              <a:t>Diskus hernija</a:t>
            </a:r>
            <a:r>
              <a:rPr lang="sr-Latn-BA" dirty="0" smtClean="0"/>
              <a:t> se najčešće javlja između 30 i 50 god života </a:t>
            </a:r>
          </a:p>
          <a:p>
            <a:r>
              <a:rPr lang="sr-Latn-BA" dirty="0" smtClean="0"/>
              <a:t>U više od 95% slučajeva na nivou L4</a:t>
            </a:r>
            <a:r>
              <a:rPr lang="en-US" dirty="0" smtClean="0"/>
              <a:t>-</a:t>
            </a:r>
            <a:r>
              <a:rPr lang="sr-Latn-BA" dirty="0" smtClean="0"/>
              <a:t> L5 (kompresija korena L5) ili na nivou L5-S1 (kompresija korena S1)</a:t>
            </a:r>
            <a:r>
              <a:rPr lang="en-US" dirty="0" smtClean="0"/>
              <a:t>.</a:t>
            </a:r>
            <a:endParaRPr lang="sr-Latn-BA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AB9C4E-0B19-4AB8-BEC9-36F32D4D2DCE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5175"/>
            <a:ext cx="8229600" cy="503238"/>
          </a:xfrm>
        </p:spPr>
        <p:txBody>
          <a:bodyPr anchor="b"/>
          <a:lstStyle/>
          <a:p>
            <a:pPr eaLnBrk="1" hangingPunct="1"/>
            <a:r>
              <a:rPr lang="sr-Latn-BA" altLang="en-US" b="1" dirty="0" smtClean="0"/>
              <a:t>Лумбална радикулопатија или компресивна </a:t>
            </a:r>
            <a:r>
              <a:rPr lang="sr-Latn-BA" altLang="en-US" b="1" dirty="0" smtClean="0"/>
              <a:t>иши</a:t>
            </a:r>
            <a:r>
              <a:rPr lang="sr-Cyrl-CS" altLang="en-US" b="1" dirty="0" smtClean="0"/>
              <a:t>ј</a:t>
            </a:r>
            <a:r>
              <a:rPr lang="sr-Latn-BA" altLang="en-US" b="1" dirty="0" smtClean="0"/>
              <a:t>алгија</a:t>
            </a:r>
            <a:endParaRPr lang="en-US" altLang="en-US" b="1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641850"/>
          </a:xfrm>
        </p:spPr>
        <p:txBody>
          <a:bodyPr anchor="ctr"/>
          <a:lstStyle/>
          <a:p>
            <a:pPr eaLnBrk="1" hangingPunct="1">
              <a:spcBef>
                <a:spcPts val="1800"/>
              </a:spcBef>
            </a:pPr>
            <a:r>
              <a:rPr lang="sr-Latn-BA" altLang="en-US" dirty="0" smtClean="0"/>
              <a:t>Компресију корена живца изазивају најчешће</a:t>
            </a:r>
            <a:r>
              <a:rPr lang="en-US" altLang="en-US" dirty="0" smtClean="0"/>
              <a:t>:</a:t>
            </a:r>
          </a:p>
          <a:p>
            <a:pPr lvl="1" eaLnBrk="1" hangingPunct="1">
              <a:spcBef>
                <a:spcPts val="1800"/>
              </a:spcBef>
              <a:buFont typeface="Arial" charset="0"/>
              <a:buChar char="•"/>
            </a:pPr>
            <a:r>
              <a:rPr lang="en-US" altLang="en-US" sz="2400" dirty="0" err="1" smtClean="0"/>
              <a:t>дискус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хернија</a:t>
            </a:r>
            <a:r>
              <a:rPr lang="en-US" altLang="en-US" sz="2400" dirty="0" smtClean="0"/>
              <a:t>,</a:t>
            </a:r>
          </a:p>
          <a:p>
            <a:pPr lvl="1" eaLnBrk="1" hangingPunct="1">
              <a:spcBef>
                <a:spcPts val="1800"/>
              </a:spcBef>
              <a:buFont typeface="Arial" charset="0"/>
              <a:buChar char="•"/>
            </a:pPr>
            <a:r>
              <a:rPr lang="en-US" altLang="en-US" sz="2400" dirty="0" err="1" smtClean="0"/>
              <a:t>сублуксација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интервертебралних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зглобова</a:t>
            </a:r>
            <a:r>
              <a:rPr lang="en-US" altLang="en-US" sz="2400" dirty="0" smtClean="0"/>
              <a:t>,</a:t>
            </a:r>
          </a:p>
          <a:p>
            <a:pPr lvl="1" eaLnBrk="1" hangingPunct="1">
              <a:spcBef>
                <a:spcPts val="1800"/>
              </a:spcBef>
              <a:buFont typeface="Arial" charset="0"/>
              <a:buChar char="•"/>
            </a:pPr>
            <a:r>
              <a:rPr lang="en-US" altLang="en-US" sz="2400" dirty="0" err="1" smtClean="0"/>
              <a:t>хрони</a:t>
            </a:r>
            <a:r>
              <a:rPr lang="sr-Latn-BA" altLang="en-US" sz="2400" dirty="0" smtClean="0"/>
              <a:t>чне дегенеративне болести кичменог стуба</a:t>
            </a:r>
            <a:endParaRPr lang="en-US" altLang="en-US" sz="2400" dirty="0" smtClean="0"/>
          </a:p>
          <a:p>
            <a:pPr eaLnBrk="1" hangingPunct="1">
              <a:spcBef>
                <a:spcPts val="1800"/>
              </a:spcBef>
            </a:pPr>
            <a:endParaRPr lang="sr-Cyrl-CS" altLang="en-US" dirty="0" smtClean="0"/>
          </a:p>
          <a:p>
            <a:pPr eaLnBrk="1" hangingPunct="1">
              <a:spcBef>
                <a:spcPts val="1800"/>
              </a:spcBef>
            </a:pPr>
            <a:r>
              <a:rPr lang="sr-Latn-BA" altLang="en-US" b="1" dirty="0" smtClean="0"/>
              <a:t>Дискус хернија</a:t>
            </a:r>
            <a:r>
              <a:rPr lang="sr-Latn-BA" altLang="en-US" dirty="0" smtClean="0"/>
              <a:t> се најчешће јавља између </a:t>
            </a:r>
            <a:r>
              <a:rPr lang="en-US" altLang="en-US" dirty="0" smtClean="0"/>
              <a:t>30 – 50.</a:t>
            </a:r>
            <a:r>
              <a:rPr lang="sr-Latn-BA" altLang="en-US" dirty="0" smtClean="0"/>
              <a:t> године живота </a:t>
            </a:r>
            <a:endParaRPr lang="sr-Cyrl-CS" altLang="en-US" dirty="0" smtClean="0"/>
          </a:p>
          <a:p>
            <a:pPr eaLnBrk="1" hangingPunct="1">
              <a:spcBef>
                <a:spcPts val="1800"/>
              </a:spcBef>
            </a:pPr>
            <a:r>
              <a:rPr lang="sr-Latn-BA" altLang="en-US" dirty="0" smtClean="0"/>
              <a:t> </a:t>
            </a:r>
            <a:r>
              <a:rPr lang="sr-Latn-BA" altLang="en-US" dirty="0" smtClean="0"/>
              <a:t>у више од 95% случајева на нивоу </a:t>
            </a:r>
            <a:r>
              <a:rPr lang="sr-Latn-CS" altLang="en-US" dirty="0" smtClean="0"/>
              <a:t>L</a:t>
            </a:r>
            <a:r>
              <a:rPr lang="sr-Latn-BA" altLang="en-US" dirty="0" smtClean="0"/>
              <a:t>4</a:t>
            </a:r>
            <a:r>
              <a:rPr lang="en-US" altLang="en-US" dirty="0" smtClean="0"/>
              <a:t>-</a:t>
            </a:r>
            <a:r>
              <a:rPr lang="sr-Latn-BA" altLang="en-US" dirty="0" smtClean="0"/>
              <a:t> L5 (компресија корена L5) или на нивоу L5-S1 (компресија корена S1)</a:t>
            </a:r>
            <a:endParaRPr lang="en-US" altLang="en-US" dirty="0" smtClean="0"/>
          </a:p>
        </p:txBody>
      </p:sp>
      <p:sp>
        <p:nvSpPr>
          <p:cNvPr id="4096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D17AC87-ACFB-4B73-8AEC-60425CFE49B3}" type="slidenum">
              <a:rPr lang="en-US" altLang="en-US" smtClean="0"/>
              <a:pPr/>
              <a:t>22</a:t>
            </a:fld>
            <a:endParaRPr lang="en-US" altLang="en-US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400" smtClean="0"/>
              <a:t>           </a:t>
            </a:r>
          </a:p>
        </p:txBody>
      </p:sp>
      <p:pic>
        <p:nvPicPr>
          <p:cNvPr id="24579" name="Picture 6" descr="06-1-lumbar-disk-herniatio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357422" y="914400"/>
            <a:ext cx="4000528" cy="5943600"/>
          </a:xfrm>
          <a:noFill/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685800" y="0"/>
            <a:ext cx="6832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BA" sz="2800" b="1" dirty="0"/>
              <a:t>Lumbalna radikulopatija</a:t>
            </a:r>
            <a:r>
              <a:rPr lang="sr-Latn-BA" sz="2800" dirty="0"/>
              <a:t> ili kompresivna iši</a:t>
            </a:r>
            <a:r>
              <a:rPr lang="en-US" sz="2800" dirty="0"/>
              <a:t>j</a:t>
            </a:r>
            <a:r>
              <a:rPr lang="sr-Latn-BA" sz="2800" dirty="0"/>
              <a:t>algija je kompresivni radikularni sindrom</a:t>
            </a:r>
            <a:r>
              <a:rPr lang="en-US" sz="2800" dirty="0"/>
              <a:t>.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685800" y="1219200"/>
            <a:ext cx="4724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2800" dirty="0" smtClean="0"/>
              <a:t>~</a:t>
            </a:r>
            <a:r>
              <a:rPr lang="en-US" sz="2800" dirty="0" smtClean="0"/>
              <a:t>.</a:t>
            </a:r>
            <a:endParaRPr lang="sr-Latn-BA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6" descr="discus herniae za promociju"/>
          <p:cNvPicPr>
            <a:picLocks noChangeAspect="1" noChangeArrowheads="1"/>
          </p:cNvPicPr>
          <p:nvPr/>
        </p:nvPicPr>
        <p:blipFill>
          <a:blip r:embed="rId2"/>
          <a:srcRect t="44388" r="42355"/>
          <a:stretch>
            <a:fillRect/>
          </a:stretch>
        </p:blipFill>
        <p:spPr bwMode="auto">
          <a:xfrm>
            <a:off x="468313" y="2205038"/>
            <a:ext cx="3309937" cy="424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6" descr="discus herniae za promociju"/>
          <p:cNvPicPr>
            <a:picLocks noChangeAspect="1" noChangeArrowheads="1"/>
          </p:cNvPicPr>
          <p:nvPr/>
        </p:nvPicPr>
        <p:blipFill>
          <a:blip r:embed="rId2"/>
          <a:srcRect l="5910" t="8310" b="35110"/>
          <a:stretch>
            <a:fillRect/>
          </a:stretch>
        </p:blipFill>
        <p:spPr bwMode="auto">
          <a:xfrm>
            <a:off x="3843338" y="1557338"/>
            <a:ext cx="495776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Title 1"/>
          <p:cNvSpPr>
            <a:spLocks noGrp="1"/>
          </p:cNvSpPr>
          <p:nvPr>
            <p:ph type="title"/>
          </p:nvPr>
        </p:nvSpPr>
        <p:spPr>
          <a:xfrm>
            <a:off x="468313" y="617538"/>
            <a:ext cx="8229600" cy="650875"/>
          </a:xfrm>
        </p:spPr>
        <p:txBody>
          <a:bodyPr anchor="b"/>
          <a:lstStyle/>
          <a:p>
            <a:pPr eaLnBrk="1" hangingPunct="1"/>
            <a:r>
              <a:rPr lang="en-US" altLang="en-US" b="1" smtClean="0"/>
              <a:t>Лумбална дискус хернија</a:t>
            </a:r>
            <a:endParaRPr lang="en-US" altLang="en-US" sz="3400" b="1" smtClean="0">
              <a:solidFill>
                <a:schemeClr val="tx1"/>
              </a:solidFill>
            </a:endParaRPr>
          </a:p>
        </p:txBody>
      </p:sp>
      <p:sp>
        <p:nvSpPr>
          <p:cNvPr id="2" name="Right Triangle 1"/>
          <p:cNvSpPr/>
          <p:nvPr/>
        </p:nvSpPr>
        <p:spPr>
          <a:xfrm rot="5400000" flipV="1">
            <a:off x="2052638" y="2205038"/>
            <a:ext cx="2087562" cy="1655762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778250" y="4076700"/>
            <a:ext cx="1730375" cy="17287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991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53E7774-75A2-46BA-ACD4-DD6A408DC57E}" type="slidenum">
              <a:rPr lang="en-US" altLang="en-US" smtClean="0"/>
              <a:pPr/>
              <a:t>24</a:t>
            </a:fld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468313" y="568325"/>
            <a:ext cx="8229600" cy="700088"/>
          </a:xfrm>
        </p:spPr>
        <p:txBody>
          <a:bodyPr anchor="b"/>
          <a:lstStyle/>
          <a:p>
            <a:pPr eaLnBrk="1" hangingPunct="1"/>
            <a:r>
              <a:rPr lang="sr-Cyrl-CS" altLang="en-US" b="1" dirty="0" smtClean="0"/>
              <a:t>Лечење дискус херније</a:t>
            </a:r>
            <a:endParaRPr lang="en-US" altLang="en-US" b="1" dirty="0" smtClean="0"/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457200" y="1557338"/>
            <a:ext cx="8362950" cy="4767262"/>
          </a:xfrm>
        </p:spPr>
        <p:txBody>
          <a:bodyPr anchor="ctr"/>
          <a:lstStyle/>
          <a:p>
            <a:pPr eaLnBrk="1" hangingPunct="1"/>
            <a:r>
              <a:rPr lang="sr-Cyrl-CS" altLang="en-US" b="1" dirty="0" smtClean="0"/>
              <a:t>КОНЗЕРВАТИВНО</a:t>
            </a:r>
            <a:r>
              <a:rPr lang="sr-Cyrl-CS" altLang="en-US" dirty="0" smtClean="0"/>
              <a:t>:</a:t>
            </a:r>
          </a:p>
          <a:p>
            <a:pPr lvl="1" eaLnBrk="1" hangingPunct="1"/>
            <a:r>
              <a:rPr lang="sr-Cyrl-CS" altLang="en-US" dirty="0" smtClean="0"/>
              <a:t>Медикаментно</a:t>
            </a:r>
          </a:p>
          <a:p>
            <a:pPr lvl="1" eaLnBrk="1" hangingPunct="1"/>
            <a:r>
              <a:rPr lang="sr-Cyrl-CS" altLang="en-US" dirty="0" smtClean="0"/>
              <a:t>Физикална </a:t>
            </a:r>
            <a:r>
              <a:rPr lang="sr-Cyrl-CS" altLang="en-US" dirty="0" smtClean="0"/>
              <a:t>терапија</a:t>
            </a:r>
          </a:p>
          <a:p>
            <a:pPr lvl="1" eaLnBrk="1" hangingPunct="1"/>
            <a:r>
              <a:rPr lang="sr-Cyrl-CS" altLang="en-US" dirty="0" smtClean="0"/>
              <a:t>О</a:t>
            </a:r>
            <a:r>
              <a:rPr lang="sr-Cyrl-CS" altLang="en-US" dirty="0" smtClean="0"/>
              <a:t>ртозе</a:t>
            </a:r>
            <a:endParaRPr lang="sr-Cyrl-CS" altLang="en-US" dirty="0" smtClean="0"/>
          </a:p>
          <a:p>
            <a:pPr eaLnBrk="1" hangingPunct="1"/>
            <a:endParaRPr lang="sr-Cyrl-CS" altLang="en-US" dirty="0" smtClean="0"/>
          </a:p>
          <a:p>
            <a:pPr eaLnBrk="1" hangingPunct="1"/>
            <a:r>
              <a:rPr lang="sr-Cyrl-CS" altLang="en-US" b="1" dirty="0" smtClean="0"/>
              <a:t>ОПЕРАТИВНО</a:t>
            </a:r>
            <a:endParaRPr lang="en-US" altLang="en-US" b="1" dirty="0" smtClean="0"/>
          </a:p>
        </p:txBody>
      </p:sp>
      <p:sp>
        <p:nvSpPr>
          <p:cNvPr id="4301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B11509C-A1CA-4F03-92E8-21BE6CF229DD}" type="slidenum">
              <a:rPr lang="en-US" altLang="en-US" smtClean="0"/>
              <a:pPr/>
              <a:t>25</a:t>
            </a:fld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295400"/>
            <a:ext cx="7543800" cy="990600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r-Latn-BA" sz="160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sr-Latn-BA" sz="160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sr-Latn-BA" sz="160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sr-Latn-BA" sz="160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r-Latn-BA" sz="2000"/>
              <a:t>     </a:t>
            </a:r>
            <a:r>
              <a:rPr lang="en-US" sz="2000"/>
              <a:t>     </a:t>
            </a:r>
            <a:endParaRPr lang="sr-Latn-BA" sz="200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sz="2000"/>
          </a:p>
        </p:txBody>
      </p:sp>
      <p:pic>
        <p:nvPicPr>
          <p:cNvPr id="25603" name="Picture 11" descr="bild1(2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562600" y="428604"/>
            <a:ext cx="3581400" cy="5643602"/>
          </a:xfrm>
          <a:noFill/>
        </p:spPr>
      </p:pic>
      <p:sp>
        <p:nvSpPr>
          <p:cNvPr id="25604" name="Rectangle 10"/>
          <p:cNvSpPr>
            <a:spLocks noChangeArrowheads="1"/>
          </p:cNvSpPr>
          <p:nvPr/>
        </p:nvSpPr>
        <p:spPr bwMode="auto">
          <a:xfrm>
            <a:off x="381000" y="457200"/>
            <a:ext cx="50292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sr-Cyrl-CS" sz="2800" b="1" i="0" dirty="0"/>
              <a:t>К</a:t>
            </a:r>
            <a:r>
              <a:rPr lang="sr-Latn-BA" sz="2800" b="1" i="0" dirty="0" smtClean="0"/>
              <a:t>ompresija </a:t>
            </a:r>
            <a:r>
              <a:rPr lang="sr-Latn-BA" sz="2800" b="1" i="0" dirty="0"/>
              <a:t>korena L5</a:t>
            </a:r>
            <a:endParaRPr lang="en-US" sz="2800" b="1" i="0" dirty="0"/>
          </a:p>
          <a:p>
            <a:pPr marL="342900" indent="-342900">
              <a:buFont typeface="Arial" charset="0"/>
              <a:buChar char="•"/>
            </a:pPr>
            <a:r>
              <a:rPr lang="en-US" sz="2800" dirty="0"/>
              <a:t>  </a:t>
            </a:r>
            <a:r>
              <a:rPr lang="sr-Latn-BA" sz="2800" dirty="0"/>
              <a:t>Kompresija senzitivnog korena-</a:t>
            </a:r>
            <a:r>
              <a:rPr lang="en-US" sz="2800" dirty="0"/>
              <a:t>  </a:t>
            </a:r>
            <a:r>
              <a:rPr lang="sr-Latn-BA" sz="2800" dirty="0"/>
              <a:t> bol i poremećaj senzibiliteta na prednje spoljnoj strani potkolenice, n</a:t>
            </a:r>
            <a:r>
              <a:rPr lang="en-US" sz="2800" dirty="0"/>
              <a:t>a </a:t>
            </a:r>
            <a:r>
              <a:rPr lang="sr-Latn-BA" sz="2800" dirty="0"/>
              <a:t>dorzumu stopala i palcu stopala.</a:t>
            </a:r>
            <a:endParaRPr lang="en-US" sz="2800" dirty="0"/>
          </a:p>
          <a:p>
            <a:pPr marL="342900" indent="-342900">
              <a:buFontTx/>
              <a:buChar char="•"/>
            </a:pPr>
            <a:endParaRPr lang="en-US" sz="2800" dirty="0"/>
          </a:p>
          <a:p>
            <a:pPr marL="342900" indent="-342900">
              <a:buFontTx/>
              <a:buChar char="•"/>
            </a:pPr>
            <a:r>
              <a:rPr lang="en-US" sz="2800" dirty="0"/>
              <a:t>   </a:t>
            </a:r>
            <a:r>
              <a:rPr lang="sr-Latn-BA" sz="2800" dirty="0"/>
              <a:t> Kompresija motornog korena- pareza, hipotrofija i hipotonija mišića koji podižu prednji svod i prste stopala, posebno palca (peronealni hod)</a:t>
            </a:r>
            <a:r>
              <a:rPr lang="en-US" sz="2800" dirty="0"/>
              <a:t>.</a:t>
            </a:r>
            <a:endParaRPr lang="sr-Latn-BA" sz="2800" dirty="0"/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auto">
          <a:xfrm>
            <a:off x="5715000" y="5105400"/>
            <a:ext cx="2508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1600"/>
              <a:t>Slika 8. Protruzija discusa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3"/>
          <p:cNvSpPr>
            <a:spLocks noChangeArrowheads="1"/>
          </p:cNvSpPr>
          <p:nvPr/>
        </p:nvSpPr>
        <p:spPr bwMode="auto">
          <a:xfrm>
            <a:off x="838200" y="152400"/>
            <a:ext cx="7696200" cy="6632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BA" sz="2800" b="1" dirty="0" smtClean="0"/>
              <a:t>K</a:t>
            </a:r>
            <a:r>
              <a:rPr lang="sr-Latn-CS" sz="2800" b="1" dirty="0" smtClean="0"/>
              <a:t>ompresija k</a:t>
            </a:r>
            <a:r>
              <a:rPr lang="sr-Latn-BA" sz="2800" b="1" dirty="0" smtClean="0"/>
              <a:t>orena </a:t>
            </a:r>
            <a:r>
              <a:rPr lang="sr-Latn-BA" sz="2800" b="1" dirty="0"/>
              <a:t>S1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sr-Latn-BA" sz="2800" b="1" dirty="0"/>
              <a:t> </a:t>
            </a:r>
            <a:endParaRPr lang="en-US" sz="2800" b="1" dirty="0"/>
          </a:p>
          <a:p>
            <a:pPr>
              <a:buFontTx/>
              <a:buChar char="•"/>
            </a:pPr>
            <a:r>
              <a:rPr lang="sr-Latn-BA" sz="2800" dirty="0"/>
              <a:t>     Kompresija senzitivnog korena- bol i poremećaj senzibiliteta na zadnjoj strani potkolenice, na spoljnoj strani stopala i četvrtom i petom prstu stopala.</a:t>
            </a:r>
            <a:endParaRPr lang="en-US" sz="2800" dirty="0"/>
          </a:p>
          <a:p>
            <a:pPr>
              <a:buFontTx/>
              <a:buChar char="•"/>
            </a:pPr>
            <a:endParaRPr lang="sr-Latn-BA" sz="2800" dirty="0"/>
          </a:p>
          <a:p>
            <a:pPr>
              <a:buFontTx/>
              <a:buChar char="•"/>
            </a:pPr>
            <a:r>
              <a:rPr lang="sr-Latn-BA" sz="2800" dirty="0"/>
              <a:t>     Kompresija motornog korena- pareza, hipotrofija i hipotonija mišića koji podižu petu i savijaju prste </a:t>
            </a:r>
            <a:r>
              <a:rPr lang="sr-Latn-BA" sz="2800" dirty="0" smtClean="0"/>
              <a:t>stopala</a:t>
            </a:r>
            <a:r>
              <a:rPr lang="sr-Latn-CS" sz="2800" dirty="0" smtClean="0"/>
              <a:t>(ne stoji na prstima)</a:t>
            </a:r>
            <a:endParaRPr lang="en-US" sz="2800" dirty="0"/>
          </a:p>
          <a:p>
            <a:pPr>
              <a:buFontTx/>
              <a:buChar char="•"/>
            </a:pPr>
            <a:endParaRPr lang="sr-Latn-BA" sz="2800" dirty="0"/>
          </a:p>
          <a:p>
            <a:pPr>
              <a:buFontTx/>
              <a:buChar char="•"/>
            </a:pPr>
            <a:r>
              <a:rPr lang="sr-Latn-BA" sz="2800" dirty="0"/>
              <a:t>     Kompresija vegetativnih </a:t>
            </a:r>
            <a:r>
              <a:rPr lang="sr-Latn-BA" sz="2800" dirty="0" smtClean="0"/>
              <a:t>vlakana- </a:t>
            </a:r>
            <a:r>
              <a:rPr lang="sr-Latn-BA" sz="2800" dirty="0"/>
              <a:t>osećaj hladnoće, a izraz je vazomotornog poremećaja u LS delu i duž odgovarajuće noge.</a:t>
            </a:r>
            <a:endParaRPr lang="en-US" sz="2800" dirty="0"/>
          </a:p>
          <a:p>
            <a:pPr>
              <a:spcBef>
                <a:spcPct val="50000"/>
              </a:spcBef>
              <a:buFontTx/>
              <a:buBlip>
                <a:blip r:embed="rId2"/>
              </a:buBlip>
            </a:pPr>
            <a:endParaRPr lang="en-US" sz="22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BA" smtClean="0"/>
              <a:t> </a:t>
            </a:r>
            <a:endParaRPr lang="en-US" smtClean="0"/>
          </a:p>
        </p:txBody>
      </p:sp>
      <p:sp>
        <p:nvSpPr>
          <p:cNvPr id="304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219200"/>
            <a:ext cx="3616325" cy="5257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  <a:defRPr/>
            </a:pPr>
            <a:r>
              <a:rPr lang="sr-Latn-BA" sz="2800" b="1" dirty="0" smtClean="0"/>
              <a:t>Lazarevićev znak </a:t>
            </a:r>
            <a:endParaRPr lang="en-US" sz="2800" b="1" dirty="0" smtClean="0"/>
          </a:p>
          <a:p>
            <a:pPr eaLnBrk="1" hangingPunct="1">
              <a:lnSpc>
                <a:spcPct val="70000"/>
              </a:lnSpc>
              <a:defRPr/>
            </a:pPr>
            <a:endParaRPr lang="sr-Latn-BA" sz="2800" b="1" dirty="0" smtClean="0"/>
          </a:p>
          <a:p>
            <a:pPr eaLnBrk="1" hangingPunct="1">
              <a:lnSpc>
                <a:spcPct val="70000"/>
              </a:lnSpc>
              <a:defRPr/>
            </a:pPr>
            <a:r>
              <a:rPr lang="sr-Latn-BA" sz="2800" b="1" dirty="0" smtClean="0"/>
              <a:t>U</a:t>
            </a:r>
            <a:r>
              <a:rPr lang="sr-Latn-BA" sz="2800" b="1" dirty="0" smtClean="0"/>
              <a:t>kršteni </a:t>
            </a:r>
            <a:r>
              <a:rPr lang="sr-Latn-BA" sz="2800" b="1" dirty="0" smtClean="0"/>
              <a:t>znak</a:t>
            </a:r>
            <a:endParaRPr lang="en-US" sz="2800" b="1" dirty="0" smtClean="0"/>
          </a:p>
          <a:p>
            <a:pPr eaLnBrk="1" hangingPunct="1">
              <a:lnSpc>
                <a:spcPct val="70000"/>
              </a:lnSpc>
              <a:defRPr/>
            </a:pPr>
            <a:endParaRPr lang="sr-Latn-BA" sz="2800" b="1" dirty="0" smtClean="0"/>
          </a:p>
          <a:p>
            <a:pPr eaLnBrk="1" hangingPunct="1">
              <a:lnSpc>
                <a:spcPct val="70000"/>
              </a:lnSpc>
              <a:defRPr/>
            </a:pPr>
            <a:r>
              <a:rPr lang="sr-Latn-BA" sz="2800" b="1" dirty="0" smtClean="0"/>
              <a:t>Hoover test</a:t>
            </a:r>
            <a:endParaRPr lang="en-US" sz="2800" b="1" dirty="0" smtClean="0"/>
          </a:p>
          <a:p>
            <a:pPr eaLnBrk="1" hangingPunct="1">
              <a:lnSpc>
                <a:spcPct val="70000"/>
              </a:lnSpc>
              <a:defRPr/>
            </a:pPr>
            <a:endParaRPr lang="sr-Latn-BA" sz="2800" b="1" dirty="0" smtClean="0"/>
          </a:p>
          <a:p>
            <a:pPr eaLnBrk="1" hangingPunct="1">
              <a:lnSpc>
                <a:spcPct val="70000"/>
              </a:lnSpc>
              <a:defRPr/>
            </a:pPr>
            <a:r>
              <a:rPr lang="sr-Latn-BA" sz="2800" b="1" dirty="0" smtClean="0"/>
              <a:t>Kerning test </a:t>
            </a:r>
            <a:endParaRPr lang="en-US" sz="2800" b="1" dirty="0" smtClean="0"/>
          </a:p>
          <a:p>
            <a:pPr eaLnBrk="1" hangingPunct="1">
              <a:lnSpc>
                <a:spcPct val="70000"/>
              </a:lnSpc>
              <a:defRPr/>
            </a:pPr>
            <a:endParaRPr lang="sr-Latn-BA" sz="2800" b="1" dirty="0" smtClean="0"/>
          </a:p>
          <a:p>
            <a:pPr eaLnBrk="1" hangingPunct="1">
              <a:lnSpc>
                <a:spcPct val="70000"/>
              </a:lnSpc>
              <a:defRPr/>
            </a:pPr>
            <a:r>
              <a:rPr lang="sr-Latn-BA" sz="2800" b="1" dirty="0" smtClean="0"/>
              <a:t>Milgram </a:t>
            </a:r>
            <a:r>
              <a:rPr lang="sr-Latn-BA" sz="2800" b="1" dirty="0" smtClean="0"/>
              <a:t>test</a:t>
            </a:r>
          </a:p>
          <a:p>
            <a:pPr eaLnBrk="1" hangingPunct="1">
              <a:lnSpc>
                <a:spcPct val="70000"/>
              </a:lnSpc>
              <a:defRPr/>
            </a:pPr>
            <a:r>
              <a:rPr lang="sr-Latn-BA" sz="2800" b="1" dirty="0" smtClean="0"/>
              <a:t> </a:t>
            </a:r>
            <a:r>
              <a:rPr lang="en-US" sz="2800" dirty="0" smtClean="0"/>
              <a:t> </a:t>
            </a:r>
            <a:r>
              <a:rPr lang="en-US" sz="2800" dirty="0" err="1" smtClean="0"/>
              <a:t>Tomayerov</a:t>
            </a:r>
            <a:r>
              <a:rPr lang="en-US" sz="2800" dirty="0" smtClean="0"/>
              <a:t> test, </a:t>
            </a:r>
            <a:r>
              <a:rPr lang="en-US" sz="2800" dirty="0" err="1" smtClean="0"/>
              <a:t>Walsava</a:t>
            </a:r>
            <a:r>
              <a:rPr lang="en-US" sz="2800" dirty="0" smtClean="0"/>
              <a:t> test, </a:t>
            </a:r>
            <a:r>
              <a:rPr lang="en-US" sz="2800" dirty="0" err="1" smtClean="0"/>
              <a:t>Naffziger</a:t>
            </a:r>
            <a:r>
              <a:rPr lang="en-US" sz="2800" dirty="0" smtClean="0"/>
              <a:t> test, </a:t>
            </a:r>
            <a:r>
              <a:rPr lang="en-US" sz="2800" dirty="0" err="1" smtClean="0"/>
              <a:t>Bragar</a:t>
            </a:r>
            <a:r>
              <a:rPr lang="sr-Latn-CS" sz="2800" dirty="0" smtClean="0"/>
              <a:t>d</a:t>
            </a:r>
            <a:r>
              <a:rPr lang="en-US" sz="2800" dirty="0" smtClean="0"/>
              <a:t> </a:t>
            </a:r>
            <a:r>
              <a:rPr lang="en-US" sz="2800" dirty="0" err="1" smtClean="0"/>
              <a:t>znak</a:t>
            </a:r>
            <a:r>
              <a:rPr lang="en-US" sz="2800" dirty="0" smtClean="0"/>
              <a:t>,</a:t>
            </a:r>
            <a:endParaRPr lang="sr-Latn-CS" sz="2800" dirty="0" smtClean="0"/>
          </a:p>
          <a:p>
            <a:pPr eaLnBrk="1" hangingPunct="1">
              <a:lnSpc>
                <a:spcPct val="70000"/>
              </a:lnSpc>
              <a:buFontTx/>
              <a:buNone/>
              <a:defRPr/>
            </a:pPr>
            <a:r>
              <a:rPr lang="sr-Latn-CS" sz="2800" dirty="0" smtClean="0"/>
              <a:t> </a:t>
            </a:r>
            <a:r>
              <a:rPr lang="sr-Latn-CS" sz="2800" dirty="0" smtClean="0"/>
              <a:t>    </a:t>
            </a:r>
            <a:r>
              <a:rPr lang="en-US" sz="2800" dirty="0" smtClean="0"/>
              <a:t> </a:t>
            </a:r>
            <a:r>
              <a:rPr lang="en-US" sz="2800" dirty="0" err="1" smtClean="0"/>
              <a:t>Bevoor</a:t>
            </a:r>
            <a:r>
              <a:rPr lang="en-US" sz="2800" dirty="0" smtClean="0"/>
              <a:t> </a:t>
            </a:r>
            <a:r>
              <a:rPr lang="en-US" sz="2800" dirty="0" err="1" smtClean="0"/>
              <a:t>znaci</a:t>
            </a:r>
            <a:r>
              <a:rPr lang="en-US" sz="2800" dirty="0" smtClean="0"/>
              <a:t>.</a:t>
            </a:r>
            <a:r>
              <a:rPr lang="sr-Latn-CS" sz="2800" dirty="0" smtClean="0"/>
              <a:t>..</a:t>
            </a:r>
            <a:endParaRPr lang="en-US" sz="2800" dirty="0" smtClean="0"/>
          </a:p>
          <a:p>
            <a:pPr eaLnBrk="1" hangingPunct="1">
              <a:lnSpc>
                <a:spcPct val="70000"/>
              </a:lnSpc>
              <a:buFontTx/>
              <a:buNone/>
              <a:defRPr/>
            </a:pPr>
            <a:endParaRPr lang="en-US" sz="2000" b="1" dirty="0" smtClean="0"/>
          </a:p>
        </p:txBody>
      </p:sp>
      <p:pic>
        <p:nvPicPr>
          <p:cNvPr id="27652" name="Picture 5" descr="bild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53000" y="1752600"/>
            <a:ext cx="3810000" cy="3429000"/>
          </a:xfrm>
          <a:noFill/>
        </p:spPr>
      </p:pic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838200" y="228600"/>
            <a:ext cx="7467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Latn-BA" sz="3200" b="1">
                <a:solidFill>
                  <a:schemeClr val="tx2"/>
                </a:solidFill>
              </a:rPr>
              <a:t>KLINIČKI TESTOVI KOD RADIKULARNE KOMPRESIJE</a:t>
            </a:r>
            <a:endParaRPr lang="en-US" sz="3200" b="1">
              <a:solidFill>
                <a:schemeClr val="tx2"/>
              </a:solidFill>
            </a:endParaRPr>
          </a:p>
        </p:txBody>
      </p:sp>
      <p:sp>
        <p:nvSpPr>
          <p:cNvPr id="27654" name="Rectangle 7"/>
          <p:cNvSpPr>
            <a:spLocks noChangeArrowheads="1"/>
          </p:cNvSpPr>
          <p:nvPr/>
        </p:nvSpPr>
        <p:spPr bwMode="auto">
          <a:xfrm>
            <a:off x="5410200" y="5475288"/>
            <a:ext cx="24749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1600"/>
              <a:t>Slika 9. Lazarevićev znak</a:t>
            </a:r>
            <a:endParaRPr lang="en-US" sz="16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477125" cy="5334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POMO</a:t>
            </a:r>
            <a:r>
              <a:rPr lang="sr-Latn-BA" sz="2800" b="1" dirty="0" smtClean="0"/>
              <a:t>ĆNE DIJAGNOSTIČKE </a:t>
            </a:r>
            <a:r>
              <a:rPr lang="sr-Latn-BA" sz="2800" b="1" dirty="0" smtClean="0"/>
              <a:t>METODE </a:t>
            </a:r>
            <a:endParaRPr lang="en-US" sz="2800" b="1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752600"/>
            <a:ext cx="3048000" cy="4497388"/>
          </a:xfrm>
        </p:spPr>
        <p:txBody>
          <a:bodyPr/>
          <a:lstStyle/>
          <a:p>
            <a:pPr eaLnBrk="1" hangingPunct="1"/>
            <a:r>
              <a:rPr lang="en-US" sz="2800" b="1" dirty="0" err="1" smtClean="0"/>
              <a:t>Laboratorija</a:t>
            </a:r>
            <a:endParaRPr lang="en-US" sz="2800" b="1" dirty="0" smtClean="0"/>
          </a:p>
          <a:p>
            <a:pPr eaLnBrk="1" hangingPunct="1"/>
            <a:r>
              <a:rPr lang="sr-Latn-BA" sz="2800" b="1" dirty="0" smtClean="0"/>
              <a:t>Rentgen</a:t>
            </a:r>
            <a:endParaRPr lang="sr-Latn-BA" sz="2800" b="1" dirty="0" smtClean="0"/>
          </a:p>
          <a:p>
            <a:pPr eaLnBrk="1" hangingPunct="1"/>
            <a:r>
              <a:rPr lang="en-US" sz="2800" b="1" dirty="0" smtClean="0"/>
              <a:t>ED</a:t>
            </a:r>
            <a:endParaRPr lang="sr-Latn-BA" sz="2800" dirty="0" smtClean="0"/>
          </a:p>
          <a:p>
            <a:pPr eaLnBrk="1" hangingPunct="1"/>
            <a:r>
              <a:rPr lang="sr-Latn-BA" sz="2800" b="1" dirty="0" smtClean="0"/>
              <a:t>EMG</a:t>
            </a:r>
          </a:p>
          <a:p>
            <a:pPr eaLnBrk="1" hangingPunct="1"/>
            <a:r>
              <a:rPr lang="en-US" sz="2800" b="1" dirty="0" smtClean="0"/>
              <a:t>CT</a:t>
            </a:r>
          </a:p>
          <a:p>
            <a:pPr eaLnBrk="1" hangingPunct="1"/>
            <a:r>
              <a:rPr lang="en-US" sz="2800" b="1" dirty="0" smtClean="0"/>
              <a:t>NMR</a:t>
            </a:r>
            <a:endParaRPr lang="sr-Latn-BA" sz="2800" b="1" dirty="0" smtClean="0"/>
          </a:p>
          <a:p>
            <a:pPr eaLnBrk="1" hangingPunct="1">
              <a:buFontTx/>
              <a:buNone/>
            </a:pPr>
            <a:endParaRPr lang="en-US" sz="2200" b="1" dirty="0" smtClean="0"/>
          </a:p>
          <a:p>
            <a:pPr eaLnBrk="1" hangingPunct="1"/>
            <a:endParaRPr lang="en-US" sz="1800" dirty="0" smtClean="0"/>
          </a:p>
        </p:txBody>
      </p:sp>
      <p:pic>
        <p:nvPicPr>
          <p:cNvPr id="28676" name="Picture 8" descr="Schmerztherapie_Sonderheft_2005_img_3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05400" y="1752600"/>
            <a:ext cx="3352800" cy="3009900"/>
          </a:xfrm>
          <a:noFill/>
        </p:spPr>
      </p:pic>
      <p:sp>
        <p:nvSpPr>
          <p:cNvPr id="28677" name="Rectangle 9"/>
          <p:cNvSpPr>
            <a:spLocks noChangeArrowheads="1"/>
          </p:cNvSpPr>
          <p:nvPr/>
        </p:nvSpPr>
        <p:spPr bwMode="auto">
          <a:xfrm>
            <a:off x="5410200" y="5181600"/>
            <a:ext cx="294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1600"/>
              <a:t>Slika 10. Rengenološki snimak</a:t>
            </a:r>
            <a:endParaRPr lang="en-US" sz="1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 smtClean="0"/>
              <a:t>Реуматска обољења карактерише</a:t>
            </a:r>
            <a:r>
              <a:rPr lang="en-US" altLang="en-US" smtClean="0"/>
              <a:t>:</a:t>
            </a:r>
            <a:endParaRPr lang="sr-Cyrl-CS" altLang="en-US" smtClean="0"/>
          </a:p>
          <a:p>
            <a:pPr lvl="1" eaLnBrk="1" hangingPunct="1">
              <a:buFont typeface="Calibri" pitchFamily="34" charset="0"/>
              <a:buChar char="-"/>
            </a:pPr>
            <a:r>
              <a:rPr lang="sr-Cyrl-CS" altLang="en-US" smtClean="0"/>
              <a:t>велика учесталост</a:t>
            </a:r>
          </a:p>
          <a:p>
            <a:pPr lvl="1" eaLnBrk="1" hangingPunct="1">
              <a:buFont typeface="Calibri" pitchFamily="34" charset="0"/>
              <a:buChar char="-"/>
            </a:pPr>
            <a:r>
              <a:rPr lang="sr-Cyrl-CS" altLang="en-US" smtClean="0"/>
              <a:t>ниска стопа  смртности</a:t>
            </a:r>
          </a:p>
          <a:p>
            <a:pPr lvl="1" eaLnBrk="1" hangingPunct="1">
              <a:buFont typeface="Calibri" pitchFamily="34" charset="0"/>
              <a:buChar char="-"/>
            </a:pPr>
            <a:r>
              <a:rPr lang="sr-Cyrl-CS" altLang="en-US" smtClean="0"/>
              <a:t>дуготрајно боловање  </a:t>
            </a:r>
          </a:p>
          <a:p>
            <a:pPr lvl="1" eaLnBrk="1" hangingPunct="1">
              <a:buFont typeface="Calibri" pitchFamily="34" charset="0"/>
              <a:buChar char="-"/>
            </a:pPr>
            <a:r>
              <a:rPr lang="sr-Cyrl-CS" altLang="en-US" smtClean="0"/>
              <a:t>инвалидност</a:t>
            </a:r>
          </a:p>
          <a:p>
            <a:pPr lvl="1" eaLnBrk="1" hangingPunct="1">
              <a:buFont typeface="Calibri" pitchFamily="34" charset="0"/>
              <a:buChar char="-"/>
            </a:pPr>
            <a:r>
              <a:rPr lang="sr-Cyrl-CS" altLang="en-US" smtClean="0"/>
              <a:t>скупо лечење</a:t>
            </a:r>
            <a:endParaRPr lang="en-US" altLang="en-US" smtClean="0"/>
          </a:p>
          <a:p>
            <a:endParaRPr 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52E22AC-A983-4A08-AACA-8585A3FA9C64}" type="slidenum">
              <a:rPr lang="en-US" altLang="en-US" smtClean="0"/>
              <a:pPr/>
              <a:t>3</a:t>
            </a:fld>
            <a:endParaRPr lang="en-US" altLang="en-US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body" sz="half" idx="4294967295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sr-Latn-CS" sz="1300" b="1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sr-Latn-CS" sz="1300" b="1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sr-Latn-CS" sz="1300" b="1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sr-Latn-CS" sz="1300" b="1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sr-Latn-CS" sz="1300" b="1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sr-Latn-CS" sz="1300" b="1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sr-Latn-CS" sz="1300" b="1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sr-Latn-CS" sz="1300" b="1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sr-Latn-CS" sz="1300" b="1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sr-Latn-CS" sz="1300" b="1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sr-Latn-CS" sz="1300" b="1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sr-Latn-CS" sz="1300" b="1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sr-Latn-CS" sz="1300" b="1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sr-Latn-CS" sz="1800" b="1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sr-Latn-CS" sz="1800" b="1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Latn-CS" sz="1800" b="1" smtClean="0"/>
              <a:t>MR snimak</a:t>
            </a:r>
            <a:r>
              <a:rPr lang="sr-Latn-CS" sz="1800" smtClean="0"/>
              <a:t> </a:t>
            </a:r>
            <a:r>
              <a:rPr lang="sr-Latn-CS" sz="1800" b="1" smtClean="0"/>
              <a:t>hernije diska</a:t>
            </a:r>
            <a:endParaRPr lang="en-US" sz="1800" b="1" smtClean="0"/>
          </a:p>
        </p:txBody>
      </p:sp>
      <p:sp>
        <p:nvSpPr>
          <p:cNvPr id="29699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800600" y="533400"/>
            <a:ext cx="4038600" cy="5064125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Latn-CS" sz="2000" b="1" dirty="0" smtClean="0"/>
              <a:t>    </a:t>
            </a:r>
            <a:r>
              <a:rPr lang="sr-Latn-CS" sz="2400" b="1" dirty="0" smtClean="0"/>
              <a:t>Promene otkrivene metodama vizualizacije su značajni samo ako odgovaraju kliničkom nalazu. </a:t>
            </a:r>
            <a:endParaRPr lang="sr-Latn-CS" sz="2400" b="1" dirty="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Latn-CS" sz="2400" b="1" dirty="0" smtClean="0"/>
              <a:t>NMR </a:t>
            </a:r>
            <a:r>
              <a:rPr lang="sr-Latn-CS" sz="2400" b="1" dirty="0" smtClean="0"/>
              <a:t>pokazuje značajne degenerativne promene sa prodorom u spinalni kanal kod više od 50% starijih osoba bez simptoma. Incidenca asimptomatske hernije diskusa je 20% kod osoba tridesetih godina.</a:t>
            </a:r>
            <a:endParaRPr lang="en-US" sz="2400" b="1" dirty="0" smtClean="0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57200"/>
            <a:ext cx="4476752" cy="5972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8229600" cy="457200"/>
          </a:xfrm>
        </p:spPr>
        <p:txBody>
          <a:bodyPr/>
          <a:lstStyle/>
          <a:p>
            <a:r>
              <a:rPr lang="sr-Latn-CS" b="1" dirty="0" smtClean="0"/>
              <a:t>Fizikalni </a:t>
            </a:r>
            <a:r>
              <a:rPr lang="sr-Latn-CS" b="1" dirty="0" smtClean="0"/>
              <a:t>pregled bolesnika sa L SY</a:t>
            </a:r>
            <a:endParaRPr lang="en-US" b="1" dirty="0" smtClean="0"/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>
          <a:xfrm>
            <a:off x="381000" y="685800"/>
            <a:ext cx="8229600" cy="5943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sr-Latn-CS" sz="2800" b="1" dirty="0" smtClean="0"/>
              <a:t>Inspekcija kičme u stojećem stavu:</a:t>
            </a:r>
            <a:endParaRPr lang="sr-Latn-CS" sz="2800" dirty="0" smtClean="0"/>
          </a:p>
          <a:p>
            <a:r>
              <a:rPr lang="sr-Latn-CS" sz="2800" dirty="0" smtClean="0"/>
              <a:t>Procena držanja tela (često u antefleksiji)</a:t>
            </a:r>
          </a:p>
          <a:p>
            <a:r>
              <a:rPr lang="sr-Latn-CS" sz="2800" dirty="0" smtClean="0"/>
              <a:t>Lumbalna lordoza (aplatirana kod mišićnog spazma i ankolozirajućeg spondilitisa)</a:t>
            </a:r>
          </a:p>
          <a:p>
            <a:r>
              <a:rPr lang="sr-Latn-CS" sz="2800" dirty="0" smtClean="0"/>
              <a:t>Prisustvo antalgične skolioze </a:t>
            </a:r>
            <a:endParaRPr lang="en-US" sz="2800" dirty="0" smtClean="0"/>
          </a:p>
          <a:p>
            <a:pPr>
              <a:buFont typeface="Wingdings 2" pitchFamily="18" charset="2"/>
              <a:buNone/>
            </a:pPr>
            <a:r>
              <a:rPr lang="sr-Latn-CS" sz="2800" b="1" dirty="0" smtClean="0"/>
              <a:t>Palpacija kičme i išijadičnog nerva:</a:t>
            </a:r>
            <a:endParaRPr lang="sr-Latn-CS" sz="2800" dirty="0" smtClean="0"/>
          </a:p>
          <a:p>
            <a:r>
              <a:rPr lang="sr-Latn-CS" sz="2800" dirty="0" smtClean="0"/>
              <a:t>Tonus leđnih paravertebralnih mišića </a:t>
            </a:r>
            <a:r>
              <a:rPr lang="sr-Latn-CS" sz="2800" dirty="0" smtClean="0"/>
              <a:t>( </a:t>
            </a:r>
            <a:r>
              <a:rPr lang="sr-Latn-CS" sz="2800" dirty="0" smtClean="0"/>
              <a:t>spazam)</a:t>
            </a:r>
          </a:p>
          <a:p>
            <a:r>
              <a:rPr lang="sr-Latn-CS" sz="2800" dirty="0" smtClean="0"/>
              <a:t>Osetljivost pojedinih delova kičme</a:t>
            </a:r>
          </a:p>
          <a:p>
            <a:r>
              <a:rPr lang="sr-Latn-CS" sz="2800" dirty="0" smtClean="0"/>
              <a:t>Jednostrana osetljivost butina </a:t>
            </a:r>
            <a:r>
              <a:rPr lang="sr-Latn-CS" sz="2800" dirty="0" smtClean="0"/>
              <a:t> </a:t>
            </a:r>
            <a:r>
              <a:rPr lang="sr-Latn-CS" sz="2800" dirty="0" smtClean="0"/>
              <a:t>kod kompresije nervnog korena.</a:t>
            </a:r>
            <a:endParaRPr lang="en-US" sz="2800" dirty="0" smtClean="0"/>
          </a:p>
          <a:p>
            <a:pPr>
              <a:buFont typeface="Wingdings 2" pitchFamily="18" charset="2"/>
              <a:buNone/>
            </a:pPr>
            <a:r>
              <a:rPr lang="sr-Latn-CS" sz="2800" b="1" dirty="0" smtClean="0"/>
              <a:t>Perkusija kičmenih pršljenova</a:t>
            </a:r>
            <a:endParaRPr lang="sr-Latn-CS" sz="2800" dirty="0" smtClean="0"/>
          </a:p>
          <a:p>
            <a:r>
              <a:rPr lang="en-US" sz="2800" dirty="0" smtClean="0"/>
              <a:t>o</a:t>
            </a:r>
            <a:r>
              <a:rPr lang="sr-Latn-CS" sz="2800" dirty="0" smtClean="0"/>
              <a:t>setljivost pršljenova </a:t>
            </a:r>
            <a:r>
              <a:rPr lang="en-US" sz="2800" dirty="0" smtClean="0"/>
              <a:t>&gt;</a:t>
            </a:r>
            <a:r>
              <a:rPr lang="sr-Latn-CS" sz="2800" dirty="0" smtClean="0"/>
              <a:t> fraktura, </a:t>
            </a:r>
            <a:r>
              <a:rPr lang="sr-Latn-CS" sz="2800" dirty="0" smtClean="0"/>
              <a:t>infekcija,metastaza</a:t>
            </a:r>
            <a:r>
              <a:rPr lang="en-US" sz="2800" dirty="0" smtClean="0"/>
              <a:t>..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 anchor="b"/>
          <a:lstStyle/>
          <a:p>
            <a:pPr eaLnBrk="1" hangingPunct="1"/>
            <a:r>
              <a:rPr lang="sr-Cyrl-CS" altLang="en-US" sz="3400" b="1" smtClean="0"/>
              <a:t>Медицинска рехабилитација</a:t>
            </a:r>
            <a:endParaRPr lang="en-US" altLang="en-US" sz="3400" b="1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435975" cy="5040312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BA" b="1" dirty="0" smtClean="0"/>
              <a:t>АКУТНИ СТАДИЈУМ</a:t>
            </a:r>
          </a:p>
          <a:p>
            <a:pPr marL="640080" lvl="1" indent="-246888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dirty="0" smtClean="0"/>
              <a:t>л</a:t>
            </a:r>
            <a:r>
              <a:rPr lang="sr-Latn-BA" dirty="0"/>
              <a:t>ежање у </a:t>
            </a:r>
            <a:r>
              <a:rPr lang="sr-Latn-BA" dirty="0" smtClean="0"/>
              <a:t>постељи</a:t>
            </a:r>
            <a:r>
              <a:rPr lang="sr-Cyrl-CS" dirty="0" smtClean="0"/>
              <a:t> и активност</a:t>
            </a:r>
            <a:r>
              <a:rPr lang="sr-Latn-BA" dirty="0" smtClean="0"/>
              <a:t> </a:t>
            </a:r>
            <a:endParaRPr lang="sr-Cyrl-CS" dirty="0"/>
          </a:p>
          <a:p>
            <a:pPr marL="640080" lvl="1" indent="-246888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b="1" dirty="0" smtClean="0">
                <a:solidFill>
                  <a:srgbClr val="FF0000"/>
                </a:solidFill>
              </a:rPr>
              <a:t>т</a:t>
            </a:r>
            <a:r>
              <a:rPr lang="sr-Latn-BA" b="1" dirty="0">
                <a:solidFill>
                  <a:srgbClr val="FF0000"/>
                </a:solidFill>
              </a:rPr>
              <a:t>ракци</a:t>
            </a:r>
            <a:r>
              <a:rPr lang="sr-Latn-BA" b="1" dirty="0" smtClean="0">
                <a:solidFill>
                  <a:srgbClr val="FF0000"/>
                </a:solidFill>
              </a:rPr>
              <a:t>ја</a:t>
            </a:r>
            <a:r>
              <a:rPr lang="sr-Latn-BA" dirty="0">
                <a:solidFill>
                  <a:srgbClr val="FF0000"/>
                </a:solidFill>
              </a:rPr>
              <a:t> </a:t>
            </a:r>
            <a:r>
              <a:rPr lang="sr-Latn-BA" dirty="0"/>
              <a:t>лумбалног дела кичменог стуба</a:t>
            </a:r>
            <a:endParaRPr lang="sr-Cyrl-CS" dirty="0"/>
          </a:p>
          <a:p>
            <a:pPr marL="640080" lvl="1" indent="-246888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dirty="0" smtClean="0"/>
              <a:t>м</a:t>
            </a:r>
            <a:r>
              <a:rPr lang="sr-Latn-BA" dirty="0"/>
              <a:t>едикаментозна терапија (антифлогистика, аналгетика, </a:t>
            </a:r>
            <a:r>
              <a:rPr lang="sr-Latn-BA" dirty="0" smtClean="0"/>
              <a:t>седатива</a:t>
            </a:r>
            <a:r>
              <a:rPr lang="sr-Cyrl-CS" dirty="0" smtClean="0"/>
              <a:t>...</a:t>
            </a:r>
            <a:r>
              <a:rPr lang="en-US" dirty="0" smtClean="0"/>
              <a:t>)</a:t>
            </a:r>
            <a:endParaRPr lang="sr-Cyrl-CS" dirty="0" smtClean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sr-Cyrl-CS" dirty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BA" b="1" dirty="0" smtClean="0"/>
              <a:t>СУБАКУТНИ СТАДИЈУМ</a:t>
            </a:r>
          </a:p>
          <a:p>
            <a:pPr marL="640080" lvl="1" indent="-246888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i="1" dirty="0" smtClean="0"/>
              <a:t>  </a:t>
            </a:r>
            <a:r>
              <a:rPr lang="sr-Cyrl-CS" dirty="0" smtClean="0"/>
              <a:t>и</a:t>
            </a:r>
            <a:r>
              <a:rPr lang="sr-Latn-BA" dirty="0"/>
              <a:t>нформација о болести и едукација</a:t>
            </a:r>
          </a:p>
          <a:p>
            <a:pPr marL="640080" lvl="1" indent="-246888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Latn-CS" dirty="0"/>
              <a:t>  </a:t>
            </a:r>
            <a:r>
              <a:rPr lang="sr-Cyrl-CS" dirty="0" smtClean="0"/>
              <a:t>к</a:t>
            </a:r>
            <a:r>
              <a:rPr lang="sr-Latn-CS" dirty="0"/>
              <a:t>инезитерапија</a:t>
            </a:r>
            <a:endParaRPr lang="sr-Cyrl-CS" dirty="0"/>
          </a:p>
          <a:p>
            <a:pPr marL="640080" lvl="1" indent="-246888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dirty="0"/>
              <a:t>  </a:t>
            </a:r>
            <a:r>
              <a:rPr lang="sr-Cyrl-CS" dirty="0" smtClean="0"/>
              <a:t>х</a:t>
            </a:r>
            <a:r>
              <a:rPr lang="sr-Latn-BA" dirty="0"/>
              <a:t>идротерапија </a:t>
            </a:r>
          </a:p>
          <a:p>
            <a:pPr marL="640080" lvl="1" indent="-246888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dirty="0"/>
              <a:t>  </a:t>
            </a:r>
            <a:r>
              <a:rPr lang="sr-Cyrl-CS" dirty="0" smtClean="0"/>
              <a:t>т</a:t>
            </a:r>
            <a:r>
              <a:rPr lang="sr-Latn-BA" dirty="0"/>
              <a:t>ермотерапија</a:t>
            </a:r>
          </a:p>
          <a:p>
            <a:pPr marL="640080" lvl="1" indent="-246888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dirty="0"/>
              <a:t>  </a:t>
            </a:r>
            <a:r>
              <a:rPr lang="sr-Cyrl-CS" dirty="0" smtClean="0"/>
              <a:t>е</a:t>
            </a:r>
            <a:r>
              <a:rPr lang="sr-Latn-BA" dirty="0"/>
              <a:t>лектротерапија</a:t>
            </a:r>
            <a:endParaRPr lang="sr-Cyrl-CS" dirty="0"/>
          </a:p>
          <a:p>
            <a:pPr marL="640080" lvl="1" indent="-246888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dirty="0"/>
              <a:t>  </a:t>
            </a:r>
            <a:r>
              <a:rPr lang="x-none" dirty="0" smtClean="0"/>
              <a:t>УЗ</a:t>
            </a:r>
            <a:endParaRPr lang="sr-Latn-BA" dirty="0"/>
          </a:p>
          <a:p>
            <a:pPr marL="640080" lvl="1" indent="-246888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dirty="0"/>
              <a:t>  </a:t>
            </a:r>
            <a:r>
              <a:rPr lang="sr-Cyrl-CS" dirty="0" smtClean="0"/>
              <a:t>л</a:t>
            </a:r>
            <a:r>
              <a:rPr lang="sr-Latn-BA" dirty="0"/>
              <a:t>асеротерапија</a:t>
            </a:r>
          </a:p>
          <a:p>
            <a:pPr marL="640080" lvl="1" indent="-246888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dirty="0"/>
              <a:t>  </a:t>
            </a:r>
            <a:r>
              <a:rPr lang="sr-Cyrl-CS" dirty="0" smtClean="0"/>
              <a:t>м</a:t>
            </a:r>
            <a:r>
              <a:rPr lang="sr-Latn-BA" dirty="0"/>
              <a:t>агнетотерапија</a:t>
            </a:r>
          </a:p>
          <a:p>
            <a:pPr marL="640080" lvl="1" indent="-246888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dirty="0"/>
              <a:t>  </a:t>
            </a:r>
            <a:r>
              <a:rPr lang="sr-Cyrl-CS" dirty="0" smtClean="0"/>
              <a:t>м</a:t>
            </a:r>
            <a:r>
              <a:rPr lang="sr-Latn-BA" dirty="0"/>
              <a:t>ануелна масажа</a:t>
            </a:r>
            <a:endParaRPr lang="en-US" dirty="0"/>
          </a:p>
        </p:txBody>
      </p:sp>
      <p:sp>
        <p:nvSpPr>
          <p:cNvPr id="4403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A3FF4EB-4F9C-4EB5-8228-9F13DB0B8B64}" type="slidenum">
              <a:rPr lang="en-US" altLang="en-US" smtClean="0"/>
              <a:pPr/>
              <a:t>32</a:t>
            </a:fld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2"/>
          <p:cNvSpPr>
            <a:spLocks noGrp="1"/>
          </p:cNvSpPr>
          <p:nvPr>
            <p:ph type="title"/>
          </p:nvPr>
        </p:nvSpPr>
        <p:spPr>
          <a:xfrm>
            <a:off x="468313" y="617538"/>
            <a:ext cx="8229600" cy="650875"/>
          </a:xfrm>
        </p:spPr>
        <p:txBody>
          <a:bodyPr anchor="b"/>
          <a:lstStyle/>
          <a:p>
            <a:pPr eaLnBrk="1" hangingPunct="1"/>
            <a:r>
              <a:rPr lang="sr-Cyrl-CS" altLang="en-US" sz="3400" b="1" smtClean="0"/>
              <a:t>Медицинска рехабилитација</a:t>
            </a:r>
            <a:endParaRPr lang="en-US" altLang="en-US" sz="3400" b="1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362950" cy="4840287"/>
          </a:xfrm>
        </p:spPr>
        <p:txBody>
          <a:bodyPr anchor="ctr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sr-Cyrl-CS" b="1" dirty="0" smtClean="0"/>
              <a:t>ХРОНИЧНИ СТАДИЈУМ</a:t>
            </a:r>
          </a:p>
          <a:p>
            <a:pPr eaLnBrk="1" fontAlgn="auto" hangingPunct="1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r-Latn-BA" dirty="0" smtClean="0"/>
              <a:t>Терапија </a:t>
            </a:r>
            <a:r>
              <a:rPr lang="sr-Latn-BA" dirty="0"/>
              <a:t>у овом стадијуму је усмерена на </a:t>
            </a:r>
            <a:r>
              <a:rPr lang="sr-Latn-BA" dirty="0">
                <a:solidFill>
                  <a:srgbClr val="FF0000"/>
                </a:solidFill>
              </a:rPr>
              <a:t>одржавање</a:t>
            </a:r>
            <a:r>
              <a:rPr lang="sr-Latn-BA" dirty="0"/>
              <a:t> постигнутог стања, односно примену одабраних поступака на основу функционалног </a:t>
            </a:r>
            <a:r>
              <a:rPr lang="sr-Latn-BA" dirty="0" smtClean="0"/>
              <a:t>стања</a:t>
            </a:r>
            <a:endParaRPr lang="x-none" dirty="0"/>
          </a:p>
          <a:p>
            <a:pPr eaLnBrk="1" fontAlgn="auto" hangingPunct="1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r-Latn-BA" b="1" dirty="0" err="1" smtClean="0">
                <a:solidFill>
                  <a:srgbClr val="FF0000"/>
                </a:solidFill>
              </a:rPr>
              <a:t>Ергономско</a:t>
            </a:r>
            <a:r>
              <a:rPr lang="sr-Latn-BA" b="1" dirty="0" smtClean="0">
                <a:solidFill>
                  <a:srgbClr val="FF0000"/>
                </a:solidFill>
              </a:rPr>
              <a:t> </a:t>
            </a:r>
            <a:r>
              <a:rPr lang="sr-Latn-BA" b="1" dirty="0">
                <a:solidFill>
                  <a:srgbClr val="FF0000"/>
                </a:solidFill>
              </a:rPr>
              <a:t>саветовање и </a:t>
            </a:r>
            <a:r>
              <a:rPr lang="sr-Latn-BA" b="1" dirty="0" smtClean="0">
                <a:solidFill>
                  <a:srgbClr val="FF0000"/>
                </a:solidFill>
              </a:rPr>
              <a:t>обука</a:t>
            </a:r>
            <a:endParaRPr lang="x-none" b="1" dirty="0" smtClean="0">
              <a:solidFill>
                <a:srgbClr val="FF0000"/>
              </a:solidFill>
            </a:endParaRPr>
          </a:p>
          <a:p>
            <a:pPr eaLnBrk="1" fontAlgn="auto" hangingPunct="1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r-Latn-BA" dirty="0" smtClean="0"/>
              <a:t>Пацијент </a:t>
            </a:r>
            <a:r>
              <a:rPr lang="sr-Latn-BA" dirty="0"/>
              <a:t>се кроз ергономске савете обучава за извођење и коришћењ заштитних покрета и </a:t>
            </a:r>
            <a:r>
              <a:rPr lang="sr-Latn-BA" dirty="0" smtClean="0"/>
              <a:t>ставова</a:t>
            </a:r>
            <a:endParaRPr lang="sr-Cyrl-CS" dirty="0"/>
          </a:p>
          <a:p>
            <a:pPr eaLnBrk="1" fontAlgn="auto" hangingPunct="1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r-Cyrl-CS" dirty="0" smtClean="0"/>
              <a:t>С</a:t>
            </a:r>
            <a:r>
              <a:rPr lang="sr-Latn-BA" dirty="0" smtClean="0"/>
              <a:t>тварањ</a:t>
            </a:r>
            <a:r>
              <a:rPr lang="sr-Cyrl-CS" dirty="0" smtClean="0"/>
              <a:t>е</a:t>
            </a:r>
            <a:r>
              <a:rPr lang="sr-Latn-BA" dirty="0" smtClean="0"/>
              <a:t> </a:t>
            </a:r>
            <a:r>
              <a:rPr lang="sr-Latn-BA" dirty="0">
                <a:solidFill>
                  <a:srgbClr val="FF0000"/>
                </a:solidFill>
              </a:rPr>
              <a:t>нових шема </a:t>
            </a:r>
            <a:r>
              <a:rPr lang="sr-Latn-BA" dirty="0" smtClean="0">
                <a:solidFill>
                  <a:srgbClr val="FF0000"/>
                </a:solidFill>
              </a:rPr>
              <a:t>покрета</a:t>
            </a:r>
            <a:r>
              <a:rPr lang="sr-Cyrl-CS" dirty="0" smtClean="0">
                <a:solidFill>
                  <a:srgbClr val="FF0000"/>
                </a:solidFill>
              </a:rPr>
              <a:t>,</a:t>
            </a:r>
            <a:r>
              <a:rPr lang="sr-Latn-BA" dirty="0" smtClean="0">
                <a:solidFill>
                  <a:srgbClr val="FF0000"/>
                </a:solidFill>
              </a:rPr>
              <a:t> </a:t>
            </a:r>
            <a:r>
              <a:rPr lang="sr-Latn-BA" dirty="0"/>
              <a:t>које треба да замене старе стереотипе покрета</a:t>
            </a:r>
            <a:r>
              <a:rPr lang="sr-Latn-BA" dirty="0" smtClean="0"/>
              <a:t>,</a:t>
            </a:r>
            <a:r>
              <a:rPr lang="sr-Cyrl-CS" dirty="0" smtClean="0"/>
              <a:t> </a:t>
            </a:r>
            <a:r>
              <a:rPr lang="sr-Latn-BA" dirty="0" smtClean="0"/>
              <a:t>при који</a:t>
            </a:r>
            <a:r>
              <a:rPr lang="sr-Cyrl-CS" dirty="0" smtClean="0"/>
              <a:t>м</a:t>
            </a:r>
            <a:r>
              <a:rPr lang="sr-Latn-BA" dirty="0" smtClean="0"/>
              <a:t> </a:t>
            </a:r>
            <a:r>
              <a:rPr lang="sr-Latn-BA" dirty="0"/>
              <a:t>лумбални динамички вертебрални сегменти трпе већа </a:t>
            </a:r>
            <a:r>
              <a:rPr lang="sr-Latn-BA" dirty="0" smtClean="0"/>
              <a:t>оптерећења</a:t>
            </a:r>
            <a:endParaRPr lang="en-US" dirty="0"/>
          </a:p>
        </p:txBody>
      </p:sp>
      <p:sp>
        <p:nvSpPr>
          <p:cNvPr id="4506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7AE1FD6-B8BC-46D1-847F-7C0D5AC460D9}" type="slidenum">
              <a:rPr lang="en-US" altLang="en-US" smtClean="0"/>
              <a:pPr/>
              <a:t>33</a:t>
            </a:fld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5"/>
          <p:cNvSpPr>
            <a:spLocks noChangeArrowheads="1"/>
          </p:cNvSpPr>
          <p:nvPr/>
        </p:nvSpPr>
        <p:spPr bwMode="auto">
          <a:xfrm>
            <a:off x="228600" y="0"/>
            <a:ext cx="8915400" cy="629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sr-Cyrl-CS" sz="2800" i="0" dirty="0" smtClean="0"/>
              <a:t>Кинезитерапија код</a:t>
            </a:r>
            <a:r>
              <a:rPr lang="sr-Latn-CS" sz="2800" i="0" dirty="0" smtClean="0"/>
              <a:t> </a:t>
            </a:r>
            <a:r>
              <a:rPr lang="sr-Latn-CS" sz="2800" i="0" dirty="0"/>
              <a:t> </a:t>
            </a:r>
            <a:r>
              <a:rPr lang="sr-Cyrl-CS" sz="2800" i="0" dirty="0" smtClean="0"/>
              <a:t>лумбалног синдрома</a:t>
            </a:r>
            <a:r>
              <a:rPr lang="sr-Latn-CS" sz="2800" i="0" dirty="0" smtClean="0"/>
              <a:t>:</a:t>
            </a:r>
            <a:endParaRPr lang="sr-Latn-CS" sz="2800" i="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i="0" dirty="0"/>
              <a:t>    - </a:t>
            </a:r>
            <a:r>
              <a:rPr lang="sr-Cyrl-CS" sz="2800" i="0" dirty="0" smtClean="0"/>
              <a:t>да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ојача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мишићни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мидер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трупа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као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заштиту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кичме</a:t>
            </a:r>
            <a:endParaRPr lang="sr-Latn-CS" sz="2800" i="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i="0" dirty="0"/>
              <a:t>    - </a:t>
            </a:r>
            <a:r>
              <a:rPr lang="sr-Cyrl-CS" sz="2800" i="0" dirty="0" smtClean="0"/>
              <a:t>да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усклади</a:t>
            </a:r>
            <a:r>
              <a:rPr lang="sr-Latn-CS" sz="2800" i="0" dirty="0" smtClean="0"/>
              <a:t>, </a:t>
            </a:r>
            <a:r>
              <a:rPr lang="sr-Cyrl-CS" sz="2800" i="0" dirty="0" smtClean="0"/>
              <a:t>уравнотежи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снагу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и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еластичност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свих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мишићних</a:t>
            </a:r>
            <a:r>
              <a:rPr lang="sr-Latn-CS" sz="2800" i="0" dirty="0" smtClean="0"/>
              <a:t>  </a:t>
            </a:r>
            <a:r>
              <a:rPr lang="sr-Cyrl-CS" sz="2800" i="0" dirty="0" smtClean="0"/>
              <a:t>група</a:t>
            </a:r>
            <a:r>
              <a:rPr lang="sr-Latn-CS" sz="2800" i="0" dirty="0" smtClean="0"/>
              <a:t>, </a:t>
            </a:r>
            <a:r>
              <a:rPr lang="sr-Cyrl-CS" sz="2800" i="0" dirty="0" smtClean="0"/>
              <a:t>посебно</a:t>
            </a:r>
            <a:r>
              <a:rPr lang="en-US" sz="2800" i="0" dirty="0" smtClean="0"/>
              <a:t> </a:t>
            </a:r>
            <a:r>
              <a:rPr lang="sr-Cyrl-CS" sz="2800" i="0" dirty="0" smtClean="0"/>
              <a:t>антигравитационих</a:t>
            </a:r>
            <a:r>
              <a:rPr lang="sr-Latn-CS" sz="2800" i="0" dirty="0" smtClean="0"/>
              <a:t>.</a:t>
            </a:r>
            <a:endParaRPr lang="sr-Latn-CS" sz="2800" i="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i="0" dirty="0"/>
              <a:t>    - </a:t>
            </a:r>
            <a:r>
              <a:rPr lang="sr-Cyrl-CS" sz="2800" i="0" dirty="0" smtClean="0"/>
              <a:t>да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максимално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развије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компензаторне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механизме</a:t>
            </a:r>
            <a:r>
              <a:rPr lang="sr-Latn-CS" sz="2800" i="0" dirty="0" smtClean="0"/>
              <a:t> </a:t>
            </a:r>
            <a:r>
              <a:rPr lang="sr-Latn-CS" sz="2800" i="0" dirty="0"/>
              <a:t>- </a:t>
            </a:r>
            <a:r>
              <a:rPr lang="sr-Cyrl-CS" sz="2800" i="0" dirty="0" smtClean="0"/>
              <a:t>пуну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мобилност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рамено</a:t>
            </a:r>
            <a:r>
              <a:rPr lang="sr-Latn-CS" sz="2800" i="0" dirty="0" smtClean="0"/>
              <a:t>-</a:t>
            </a:r>
            <a:r>
              <a:rPr lang="sr-Cyrl-CS" sz="2800" i="0" dirty="0" smtClean="0"/>
              <a:t>лопатичног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појаса</a:t>
            </a:r>
            <a:r>
              <a:rPr lang="sr-Latn-CS" sz="2800" i="0" dirty="0" smtClean="0"/>
              <a:t>, </a:t>
            </a:r>
            <a:r>
              <a:rPr lang="sr-Cyrl-CS" sz="2800" i="0" dirty="0" smtClean="0"/>
              <a:t>кичменог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стуба</a:t>
            </a:r>
            <a:r>
              <a:rPr lang="sr-Latn-CS" sz="2800" i="0" dirty="0" smtClean="0"/>
              <a:t> (</a:t>
            </a:r>
            <a:r>
              <a:rPr lang="sr-Cyrl-CS" sz="2800" i="0" dirty="0" smtClean="0"/>
              <a:t>са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оперисаним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делом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у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блоку</a:t>
            </a:r>
            <a:r>
              <a:rPr lang="sr-Latn-CS" sz="2800" i="0" dirty="0" smtClean="0"/>
              <a:t>) </a:t>
            </a:r>
            <a:endParaRPr lang="sr-Cyrl-CS" sz="2800" i="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i="0" dirty="0" smtClean="0"/>
              <a:t>-    максимална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мобилност</a:t>
            </a:r>
            <a:r>
              <a:rPr lang="sr-Latn-CS" sz="2800" i="0" dirty="0" smtClean="0"/>
              <a:t>  </a:t>
            </a:r>
            <a:r>
              <a:rPr lang="sr-Cyrl-CS" sz="2800" i="0" dirty="0" smtClean="0"/>
              <a:t>карлице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и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пелвифеморалног</a:t>
            </a:r>
            <a:r>
              <a:rPr lang="sr-Latn-CS" sz="2800" i="0" dirty="0" smtClean="0"/>
              <a:t>  </a:t>
            </a:r>
            <a:r>
              <a:rPr lang="sr-Cyrl-CS" sz="2800" i="0" dirty="0" smtClean="0"/>
              <a:t>комплекса</a:t>
            </a:r>
            <a:r>
              <a:rPr lang="sr-Latn-CS" sz="2800" i="0" dirty="0" smtClean="0"/>
              <a:t>.</a:t>
            </a:r>
            <a:endParaRPr lang="sr-Latn-CS" sz="2800" i="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i="0" dirty="0"/>
              <a:t>   - </a:t>
            </a:r>
            <a:r>
              <a:rPr lang="sr-Cyrl-CS" sz="2800" i="0" dirty="0" smtClean="0"/>
              <a:t>да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максимално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коригује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држање</a:t>
            </a:r>
            <a:endParaRPr lang="sr-Latn-CS" sz="2800" i="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i="0" dirty="0"/>
              <a:t>   - </a:t>
            </a:r>
            <a:r>
              <a:rPr lang="sr-Cyrl-CS" sz="2800" i="0" dirty="0" smtClean="0"/>
              <a:t>да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овлада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заштитним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положајима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и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покретима</a:t>
            </a:r>
            <a:r>
              <a:rPr lang="sr-Latn-CS" sz="2800" i="0" dirty="0" smtClean="0"/>
              <a:t>, </a:t>
            </a:r>
            <a:r>
              <a:rPr lang="sr-Cyrl-CS" sz="2800" i="0" dirty="0" smtClean="0"/>
              <a:t>како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би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заштитио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кичмени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стуб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од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превеликог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истезања</a:t>
            </a:r>
            <a:r>
              <a:rPr lang="sr-Latn-CS" sz="2800" i="0" dirty="0" smtClean="0"/>
              <a:t>, </a:t>
            </a:r>
            <a:r>
              <a:rPr lang="sr-Cyrl-CS" sz="2800" i="0" dirty="0" smtClean="0"/>
              <a:t>напрезања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и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да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их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користи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у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свакодневним</a:t>
            </a:r>
            <a:r>
              <a:rPr lang="sr-Latn-CS" sz="2800" i="0" dirty="0" smtClean="0"/>
              <a:t> </a:t>
            </a:r>
            <a:r>
              <a:rPr lang="sr-Cyrl-CS" sz="2800" i="0" dirty="0" smtClean="0"/>
              <a:t>активностима</a:t>
            </a:r>
            <a:r>
              <a:rPr lang="sr-Latn-CS" sz="2800" i="0" dirty="0" smtClean="0"/>
              <a:t>.</a:t>
            </a:r>
            <a:endParaRPr lang="en-US" sz="2800" i="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990600" y="381000"/>
            <a:ext cx="7010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Latn-BA" sz="3200" b="1">
                <a:solidFill>
                  <a:schemeClr val="tx2"/>
                </a:solidFill>
              </a:rPr>
              <a:t>                </a:t>
            </a:r>
            <a:r>
              <a:rPr lang="sr-Latn-BA" sz="3200" b="1" i="0">
                <a:solidFill>
                  <a:schemeClr val="tx2"/>
                </a:solidFill>
              </a:rPr>
              <a:t>BRUNKOW-E VEŽBE</a:t>
            </a:r>
            <a:endParaRPr lang="en-US" sz="1600" b="1" i="0">
              <a:solidFill>
                <a:schemeClr val="tx2"/>
              </a:solidFill>
            </a:endParaRPr>
          </a:p>
        </p:txBody>
      </p:sp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0" y="838200"/>
            <a:ext cx="7924800" cy="4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sr-Latn-CS" sz="2400" b="1"/>
              <a:t>   </a:t>
            </a:r>
            <a:r>
              <a:rPr lang="en-US" sz="2400" b="1"/>
              <a:t> </a:t>
            </a:r>
            <a:r>
              <a:rPr lang="sr-Latn-CS" sz="2400" b="1" i="0"/>
              <a:t>z</a:t>
            </a:r>
            <a:r>
              <a:rPr lang="en-US" sz="2400" b="1" i="0"/>
              <a:t>asniva se na seriji kontrakcija sa samootporom</a:t>
            </a:r>
            <a:r>
              <a:rPr lang="sr-Cyrl-CS" sz="2400" b="1" i="0"/>
              <a:t>, </a:t>
            </a:r>
            <a:r>
              <a:rPr lang="en-US" sz="2400" b="1" i="0"/>
              <a:t>otporom podloge u svim po</a:t>
            </a:r>
            <a:r>
              <a:rPr lang="sr-Latn-CS" sz="2400" b="1" i="0"/>
              <a:t>z</a:t>
            </a:r>
            <a:r>
              <a:rPr lang="en-US" sz="2400" b="1" i="0"/>
              <a:t>icijama,</a:t>
            </a:r>
            <a:r>
              <a:rPr lang="sr-Cyrl-CS" sz="2400" b="1" i="0"/>
              <a:t> </a:t>
            </a:r>
            <a:r>
              <a:rPr lang="sr-Latn-CS" sz="2400" b="1" i="0"/>
              <a:t>od ležećih do hoda</a:t>
            </a:r>
            <a:r>
              <a:rPr lang="sr-Cyrl-CS" sz="2400" b="1" i="0"/>
              <a:t>.</a:t>
            </a:r>
            <a:r>
              <a:rPr lang="sr-Latn-CS" sz="2400" b="1" i="0"/>
              <a:t> Brunko</a:t>
            </a:r>
            <a:r>
              <a:rPr lang="en-US" sz="2400" b="1" i="0"/>
              <a:t>w</a:t>
            </a:r>
            <a:r>
              <a:rPr lang="sr-Cyrl-CS" sz="2400" b="1" i="0"/>
              <a:t> </a:t>
            </a:r>
            <a:r>
              <a:rPr lang="sr-Latn-CS" sz="2400" b="1" i="0"/>
              <a:t>metod je</a:t>
            </a:r>
            <a:r>
              <a:rPr lang="en-US" sz="2400" b="1" i="0"/>
              <a:t> naj</a:t>
            </a:r>
            <a:r>
              <a:rPr lang="sr-Latn-CS" sz="2400" b="1" i="0"/>
              <a:t>približniji savremenoj kineziologiji</a:t>
            </a:r>
            <a:r>
              <a:rPr lang="en-US" sz="2400" b="1" i="0"/>
              <a:t>.</a:t>
            </a:r>
            <a:r>
              <a:rPr lang="sr-Latn-CS" sz="2400" b="1" i="0"/>
              <a:t> Insistira i na sinergičnom delovanju svih mišićnih grupa</a:t>
            </a:r>
            <a:endParaRPr lang="en-US" sz="2400" b="1" i="0"/>
          </a:p>
          <a:p>
            <a:pPr>
              <a:buFont typeface="Arial" charset="0"/>
              <a:buChar char="•"/>
            </a:pPr>
            <a:r>
              <a:rPr lang="sr-Cyrl-CS" sz="2400" b="1" i="0"/>
              <a:t>.</a:t>
            </a:r>
            <a:r>
              <a:rPr lang="en-US" sz="2400" b="1" i="0"/>
              <a:t>P</a:t>
            </a:r>
            <a:r>
              <a:rPr lang="sr-Latn-CS" sz="2400" b="1" i="0"/>
              <a:t>et početnih položaja</a:t>
            </a:r>
            <a:r>
              <a:rPr lang="sr-Cyrl-CS" sz="2400" b="1" i="0"/>
              <a:t>:</a:t>
            </a:r>
            <a:endParaRPr lang="sr-Latn-CS" sz="2400" b="1" i="0"/>
          </a:p>
          <a:p>
            <a:r>
              <a:rPr lang="sr-Cyrl-CS" sz="2400" b="1" i="0">
                <a:cs typeface="Arial" charset="0"/>
              </a:rPr>
              <a:t>→</a:t>
            </a:r>
            <a:r>
              <a:rPr lang="sr-Latn-CS" sz="2400" b="1" i="0"/>
              <a:t>  Vežbe iz ležećih pozicija,</a:t>
            </a:r>
            <a:endParaRPr lang="sr-Cyrl-CS" sz="2400" b="1" i="0"/>
          </a:p>
          <a:p>
            <a:r>
              <a:rPr lang="sr-Cyrl-CS" sz="2400" b="1" i="0"/>
              <a:t>→</a:t>
            </a:r>
            <a:r>
              <a:rPr lang="sr-Latn-CS" sz="2400" b="1" i="0"/>
              <a:t>  Vežbe iz trbušnih pozicija,</a:t>
            </a:r>
            <a:endParaRPr lang="sr-Cyrl-CS" sz="2400" b="1" i="0"/>
          </a:p>
          <a:p>
            <a:r>
              <a:rPr lang="sr-Cyrl-CS" sz="2400" b="1" i="0"/>
              <a:t>→</a:t>
            </a:r>
            <a:r>
              <a:rPr lang="sr-Latn-CS" sz="2400" b="1" i="0"/>
              <a:t> </a:t>
            </a:r>
            <a:r>
              <a:rPr lang="sr-Latn-CS" sz="2400" i="0"/>
              <a:t> </a:t>
            </a:r>
            <a:r>
              <a:rPr lang="sr-Latn-CS" sz="2400" b="1" i="0"/>
              <a:t>Vežbe iz četvoronožnog stava,</a:t>
            </a:r>
            <a:endParaRPr lang="sr-Cyrl-CS" sz="2400" b="1" i="0"/>
          </a:p>
          <a:p>
            <a:r>
              <a:rPr lang="sr-Cyrl-CS" sz="2400" b="1" i="0"/>
              <a:t>→</a:t>
            </a:r>
            <a:r>
              <a:rPr lang="sr-Latn-CS" sz="2400" b="1" i="0"/>
              <a:t>  Vežbe iz kolenog stava</a:t>
            </a:r>
            <a:r>
              <a:rPr lang="sr-Cyrl-CS" sz="2400" b="1" i="0"/>
              <a:t>, </a:t>
            </a:r>
            <a:r>
              <a:rPr lang="sr-Latn-CS" sz="2400" b="1" i="0"/>
              <a:t>jednom nogom na kolenu i stojećeg stava i</a:t>
            </a:r>
            <a:endParaRPr lang="sr-Cyrl-CS" sz="2400" b="1" i="0"/>
          </a:p>
          <a:p>
            <a:r>
              <a:rPr lang="sr-Cyrl-CS" sz="2400" b="1" i="0"/>
              <a:t>→</a:t>
            </a:r>
            <a:r>
              <a:rPr lang="sr-Latn-CS" sz="2400" b="1" i="0"/>
              <a:t>  Vežbe iz polazne pozicije na stranu</a:t>
            </a:r>
            <a:r>
              <a:rPr lang="sr-Cyrl-CS" sz="2400" b="1" i="0"/>
              <a:t>.</a:t>
            </a:r>
            <a:endParaRPr lang="sr-Latn-CS" sz="2400" b="1" i="0"/>
          </a:p>
          <a:p>
            <a:endParaRPr lang="en-US" sz="1600" b="1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ChangeArrowheads="1"/>
          </p:cNvSpPr>
          <p:nvPr/>
        </p:nvSpPr>
        <p:spPr bwMode="auto">
          <a:xfrm>
            <a:off x="838200" y="15240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Latn-BA" sz="3200" b="1">
                <a:solidFill>
                  <a:schemeClr val="tx2"/>
                </a:solidFill>
              </a:rPr>
              <a:t>KINEZITERAPIJA                BRUNKOW-E VEŽBE</a:t>
            </a:r>
            <a:endParaRPr lang="en-US" sz="2000" b="1">
              <a:solidFill>
                <a:schemeClr val="tx2"/>
              </a:solidFill>
            </a:endParaRPr>
          </a:p>
        </p:txBody>
      </p:sp>
      <p:pic>
        <p:nvPicPr>
          <p:cNvPr id="35843" name="Picture 5" descr="30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5800" y="1981200"/>
            <a:ext cx="2282825" cy="1404938"/>
          </a:xfrm>
          <a:noFill/>
        </p:spPr>
      </p:pic>
      <p:pic>
        <p:nvPicPr>
          <p:cNvPr id="35844" name="Picture 7" descr="30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352800" y="1981200"/>
            <a:ext cx="2295525" cy="1381125"/>
          </a:xfrm>
          <a:noFill/>
        </p:spPr>
      </p:pic>
      <p:pic>
        <p:nvPicPr>
          <p:cNvPr id="35845" name="Picture 10" descr="30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6096000" y="2057400"/>
            <a:ext cx="2246313" cy="1381125"/>
          </a:xfrm>
          <a:noFill/>
        </p:spPr>
      </p:pic>
      <p:pic>
        <p:nvPicPr>
          <p:cNvPr id="35846" name="Picture 13" descr="31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685800" y="4343400"/>
            <a:ext cx="2306638" cy="1404938"/>
          </a:xfrm>
          <a:noFill/>
        </p:spPr>
      </p:pic>
      <p:pic>
        <p:nvPicPr>
          <p:cNvPr id="35847" name="Picture 16" descr="3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4343400"/>
            <a:ext cx="2286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8" name="Picture 17" descr="31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96000" y="4343400"/>
            <a:ext cx="2286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9" name="Rectangle 18"/>
          <p:cNvSpPr>
            <a:spLocks noChangeArrowheads="1"/>
          </p:cNvSpPr>
          <p:nvPr/>
        </p:nvSpPr>
        <p:spPr bwMode="auto">
          <a:xfrm>
            <a:off x="609600" y="3581400"/>
            <a:ext cx="2362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Latn-CS" sz="1600"/>
              <a:t>Slika 1. Leđna pozicija Brunkow – 1</a:t>
            </a:r>
            <a:endParaRPr lang="en-US" sz="1600"/>
          </a:p>
        </p:txBody>
      </p:sp>
      <p:sp>
        <p:nvSpPr>
          <p:cNvPr id="35850" name="Rectangle 19"/>
          <p:cNvSpPr>
            <a:spLocks noChangeArrowheads="1"/>
          </p:cNvSpPr>
          <p:nvPr/>
        </p:nvSpPr>
        <p:spPr bwMode="auto">
          <a:xfrm>
            <a:off x="3352800" y="3581400"/>
            <a:ext cx="2362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Latn-CS" sz="1600"/>
              <a:t>Slika 2. Leđna pozicija Brunkow – 2       </a:t>
            </a:r>
          </a:p>
        </p:txBody>
      </p:sp>
      <p:sp>
        <p:nvSpPr>
          <p:cNvPr id="35851" name="Rectangle 20"/>
          <p:cNvSpPr>
            <a:spLocks noChangeArrowheads="1"/>
          </p:cNvSpPr>
          <p:nvPr/>
        </p:nvSpPr>
        <p:spPr bwMode="auto">
          <a:xfrm>
            <a:off x="6019800" y="3581400"/>
            <a:ext cx="228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Latn-CS" sz="1600"/>
              <a:t>Slika 3.Leđna pozicija Brunkow-3</a:t>
            </a:r>
            <a:r>
              <a:rPr lang="en-US" sz="1600"/>
              <a:t> </a:t>
            </a:r>
          </a:p>
        </p:txBody>
      </p:sp>
      <p:sp>
        <p:nvSpPr>
          <p:cNvPr id="35852" name="Rectangle 21"/>
          <p:cNvSpPr>
            <a:spLocks noChangeArrowheads="1"/>
          </p:cNvSpPr>
          <p:nvPr/>
        </p:nvSpPr>
        <p:spPr bwMode="auto">
          <a:xfrm>
            <a:off x="609600" y="5943600"/>
            <a:ext cx="2514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Slika 4.Leđna pozicija Brunkow-4</a:t>
            </a:r>
          </a:p>
        </p:txBody>
      </p:sp>
      <p:sp>
        <p:nvSpPr>
          <p:cNvPr id="35853" name="Rectangle 22"/>
          <p:cNvSpPr>
            <a:spLocks noChangeArrowheads="1"/>
          </p:cNvSpPr>
          <p:nvPr/>
        </p:nvSpPr>
        <p:spPr bwMode="auto">
          <a:xfrm>
            <a:off x="3200400" y="5943600"/>
            <a:ext cx="2362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Slika 5.Leđna pozicija Brunkow-5</a:t>
            </a:r>
          </a:p>
        </p:txBody>
      </p:sp>
      <p:sp>
        <p:nvSpPr>
          <p:cNvPr id="35854" name="Rectangle 23"/>
          <p:cNvSpPr>
            <a:spLocks noChangeArrowheads="1"/>
          </p:cNvSpPr>
          <p:nvPr/>
        </p:nvSpPr>
        <p:spPr bwMode="auto">
          <a:xfrm>
            <a:off x="5867400" y="5943600"/>
            <a:ext cx="2667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Slika 6. Trbušna pozicija Brunkow-6 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31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228600"/>
            <a:ext cx="2295525" cy="1474788"/>
          </a:xfrm>
          <a:noFill/>
        </p:spPr>
      </p:pic>
      <p:pic>
        <p:nvPicPr>
          <p:cNvPr id="36867" name="Picture 6" descr="31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581400" y="304800"/>
            <a:ext cx="2282825" cy="1500188"/>
          </a:xfrm>
          <a:noFill/>
        </p:spPr>
      </p:pic>
      <p:pic>
        <p:nvPicPr>
          <p:cNvPr id="36868" name="Picture 9" descr="31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6172200" y="304800"/>
            <a:ext cx="2233613" cy="1500188"/>
          </a:xfrm>
          <a:noFill/>
        </p:spPr>
      </p:pic>
      <p:pic>
        <p:nvPicPr>
          <p:cNvPr id="36869" name="Picture 12" descr="316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1066800" y="2286000"/>
            <a:ext cx="2295525" cy="1487488"/>
          </a:xfrm>
          <a:noFill/>
        </p:spPr>
      </p:pic>
      <p:pic>
        <p:nvPicPr>
          <p:cNvPr id="36870" name="Picture 15" descr="3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57600" y="2362200"/>
            <a:ext cx="2209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16" descr="31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72200" y="2362200"/>
            <a:ext cx="2209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2" name="Picture 17" descr="31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24000" y="4343400"/>
            <a:ext cx="1295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3" name="Picture 18" descr="32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86200" y="4572000"/>
            <a:ext cx="13049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4" name="Picture 19" descr="32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858000" y="4495800"/>
            <a:ext cx="13509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5" name="Rectangle 20"/>
          <p:cNvSpPr>
            <a:spLocks noChangeArrowheads="1"/>
          </p:cNvSpPr>
          <p:nvPr/>
        </p:nvSpPr>
        <p:spPr bwMode="auto">
          <a:xfrm>
            <a:off x="762000" y="1752600"/>
            <a:ext cx="2514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Slika 7. Trbušna pozicija Brunkow-7</a:t>
            </a:r>
          </a:p>
        </p:txBody>
      </p:sp>
      <p:sp>
        <p:nvSpPr>
          <p:cNvPr id="36876" name="Rectangle 21"/>
          <p:cNvSpPr>
            <a:spLocks noChangeArrowheads="1"/>
          </p:cNvSpPr>
          <p:nvPr/>
        </p:nvSpPr>
        <p:spPr bwMode="auto">
          <a:xfrm>
            <a:off x="3429000" y="1752600"/>
            <a:ext cx="2514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Slika 8. </a:t>
            </a:r>
            <a:r>
              <a:rPr lang="sr-Latn-BA" sz="1600"/>
              <a:t>Četvoronožna pozicija </a:t>
            </a:r>
            <a:r>
              <a:rPr lang="en-US" sz="1600"/>
              <a:t>Brunkow-</a:t>
            </a:r>
            <a:r>
              <a:rPr lang="sr-Latn-BA" sz="1600"/>
              <a:t>8</a:t>
            </a:r>
            <a:endParaRPr lang="en-US" sz="1600"/>
          </a:p>
        </p:txBody>
      </p:sp>
      <p:sp>
        <p:nvSpPr>
          <p:cNvPr id="36877" name="Rectangle 22"/>
          <p:cNvSpPr>
            <a:spLocks noChangeArrowheads="1"/>
          </p:cNvSpPr>
          <p:nvPr/>
        </p:nvSpPr>
        <p:spPr bwMode="auto">
          <a:xfrm>
            <a:off x="6096000" y="1752600"/>
            <a:ext cx="2362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Slika </a:t>
            </a:r>
            <a:r>
              <a:rPr lang="sr-Latn-BA" sz="1600"/>
              <a:t>9</a:t>
            </a:r>
            <a:r>
              <a:rPr lang="en-US" sz="1600"/>
              <a:t>. </a:t>
            </a:r>
            <a:r>
              <a:rPr lang="sr-Latn-BA" sz="1600"/>
              <a:t>Četvoronožna pozicija </a:t>
            </a:r>
            <a:r>
              <a:rPr lang="en-US" sz="1600"/>
              <a:t>Brunkow-</a:t>
            </a:r>
            <a:r>
              <a:rPr lang="sr-Latn-BA" sz="1600"/>
              <a:t>9</a:t>
            </a:r>
            <a:endParaRPr lang="en-US" sz="1600"/>
          </a:p>
        </p:txBody>
      </p:sp>
      <p:sp>
        <p:nvSpPr>
          <p:cNvPr id="36878" name="Rectangle 23"/>
          <p:cNvSpPr>
            <a:spLocks noChangeArrowheads="1"/>
          </p:cNvSpPr>
          <p:nvPr/>
        </p:nvSpPr>
        <p:spPr bwMode="auto">
          <a:xfrm>
            <a:off x="838200" y="3733800"/>
            <a:ext cx="2514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Slika </a:t>
            </a:r>
            <a:r>
              <a:rPr lang="sr-Latn-BA" sz="1600"/>
              <a:t>10.Četvoronožna pozicija </a:t>
            </a:r>
            <a:r>
              <a:rPr lang="en-US" sz="1600"/>
              <a:t>Brunkow-</a:t>
            </a:r>
            <a:r>
              <a:rPr lang="sr-Latn-BA" sz="1600"/>
              <a:t>10</a:t>
            </a:r>
            <a:endParaRPr lang="en-US" sz="1600"/>
          </a:p>
        </p:txBody>
      </p:sp>
      <p:sp>
        <p:nvSpPr>
          <p:cNvPr id="36879" name="Rectangle 24"/>
          <p:cNvSpPr>
            <a:spLocks noChangeArrowheads="1"/>
          </p:cNvSpPr>
          <p:nvPr/>
        </p:nvSpPr>
        <p:spPr bwMode="auto">
          <a:xfrm>
            <a:off x="3276600" y="3886200"/>
            <a:ext cx="2514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Slika </a:t>
            </a:r>
            <a:r>
              <a:rPr lang="sr-Latn-BA" sz="1600"/>
              <a:t>11.Bočna pozicija </a:t>
            </a:r>
            <a:r>
              <a:rPr lang="en-US" sz="1600"/>
              <a:t>Brunkow-</a:t>
            </a:r>
            <a:r>
              <a:rPr lang="sr-Latn-BA" sz="1600"/>
              <a:t>11</a:t>
            </a:r>
            <a:endParaRPr lang="en-US" sz="1600"/>
          </a:p>
        </p:txBody>
      </p:sp>
      <p:sp>
        <p:nvSpPr>
          <p:cNvPr id="36880" name="Rectangle 25"/>
          <p:cNvSpPr>
            <a:spLocks noChangeArrowheads="1"/>
          </p:cNvSpPr>
          <p:nvPr/>
        </p:nvSpPr>
        <p:spPr bwMode="auto">
          <a:xfrm>
            <a:off x="6019800" y="3810000"/>
            <a:ext cx="23891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Slika </a:t>
            </a:r>
            <a:r>
              <a:rPr lang="sr-Latn-BA" sz="1600"/>
              <a:t>12.Bočna pozicija </a:t>
            </a:r>
            <a:r>
              <a:rPr lang="en-US" sz="1600"/>
              <a:t>Brunkow-</a:t>
            </a:r>
            <a:r>
              <a:rPr lang="sr-Latn-BA" sz="1600"/>
              <a:t>12</a:t>
            </a:r>
            <a:endParaRPr lang="en-US" sz="1600"/>
          </a:p>
        </p:txBody>
      </p:sp>
      <p:sp>
        <p:nvSpPr>
          <p:cNvPr id="36881" name="Rectangle 26"/>
          <p:cNvSpPr>
            <a:spLocks noChangeArrowheads="1"/>
          </p:cNvSpPr>
          <p:nvPr/>
        </p:nvSpPr>
        <p:spPr bwMode="auto">
          <a:xfrm>
            <a:off x="685800" y="6172200"/>
            <a:ext cx="2438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Slika </a:t>
            </a:r>
            <a:r>
              <a:rPr lang="sr-Latn-BA" sz="1600"/>
              <a:t>13.Koleni položaj </a:t>
            </a:r>
            <a:r>
              <a:rPr lang="en-US" sz="1600"/>
              <a:t>Brunkow-</a:t>
            </a:r>
            <a:r>
              <a:rPr lang="sr-Latn-BA" sz="1600"/>
              <a:t>13</a:t>
            </a:r>
            <a:endParaRPr lang="en-US" sz="1600"/>
          </a:p>
        </p:txBody>
      </p:sp>
      <p:sp>
        <p:nvSpPr>
          <p:cNvPr id="36882" name="Rectangle 27"/>
          <p:cNvSpPr>
            <a:spLocks noChangeArrowheads="1"/>
          </p:cNvSpPr>
          <p:nvPr/>
        </p:nvSpPr>
        <p:spPr bwMode="auto">
          <a:xfrm>
            <a:off x="3124200" y="6276975"/>
            <a:ext cx="2362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Slika </a:t>
            </a:r>
            <a:r>
              <a:rPr lang="sr-Latn-BA" sz="1600"/>
              <a:t>14.Koleni položaj </a:t>
            </a:r>
            <a:r>
              <a:rPr lang="en-US" sz="1600"/>
              <a:t>Brunkow-</a:t>
            </a:r>
            <a:r>
              <a:rPr lang="sr-Latn-BA" sz="1600"/>
              <a:t>14</a:t>
            </a:r>
            <a:endParaRPr lang="en-US" sz="1600"/>
          </a:p>
        </p:txBody>
      </p:sp>
      <p:sp>
        <p:nvSpPr>
          <p:cNvPr id="36883" name="Rectangle 28"/>
          <p:cNvSpPr>
            <a:spLocks noChangeArrowheads="1"/>
          </p:cNvSpPr>
          <p:nvPr/>
        </p:nvSpPr>
        <p:spPr bwMode="auto">
          <a:xfrm>
            <a:off x="6019800" y="6276975"/>
            <a:ext cx="2362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/>
              <a:t>Slika </a:t>
            </a:r>
            <a:r>
              <a:rPr lang="sr-Latn-BA" sz="1600"/>
              <a:t>15.Stojeći položaj </a:t>
            </a:r>
            <a:r>
              <a:rPr lang="en-US" sz="1600"/>
              <a:t>Brunkow-</a:t>
            </a:r>
            <a:r>
              <a:rPr lang="sr-Latn-BA" sz="1600"/>
              <a:t>15</a:t>
            </a:r>
            <a:endParaRPr lang="en-US" sz="16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228600" y="1143000"/>
            <a:ext cx="82296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sz="2800" b="1" i="0"/>
              <a:t>Kroz ciljane aktivnosti pozicioniranja mo</a:t>
            </a:r>
            <a:r>
              <a:rPr lang="sr-Latn-CS" sz="2800" b="1" i="0"/>
              <a:t>guće je</a:t>
            </a:r>
            <a:r>
              <a:rPr lang="sr-Cyrl-CS" sz="2800" b="1" i="0"/>
              <a:t> premestiti bol iz distalnih struktura ka proksimalnim i na taj način brzo dovesti do obezboljavanja  . </a:t>
            </a:r>
            <a:endParaRPr lang="en-US" sz="2800" b="1" i="0"/>
          </a:p>
          <a:p>
            <a:r>
              <a:rPr lang="sr-Cyrl-CS" sz="2800" b="1" i="0"/>
              <a:t>Bolesnik sa perzistirajućim bolovima u leđima i nogama, koji  nije imao poboljšanje, je sam pre terapije izvršio pozicioniranje u hiperekstendiranom položaju u trajanju od 10 minuta. Na osnovu d</a:t>
            </a:r>
            <a:r>
              <a:rPr lang="sr-Latn-CS" sz="2800" b="1" i="0"/>
              <a:t>otad</a:t>
            </a:r>
            <a:r>
              <a:rPr lang="sr-Cyrl-CS" sz="2800" b="1" i="0"/>
              <a:t>ašnjih teorija trebalo je da ovaj položaj uslovi pojačanje bolova i njegovih tegoba. Ponavljanje ove pozicije nekoliko dana dovelo je praktično do izlečenja</a:t>
            </a:r>
            <a:r>
              <a:rPr lang="sr-Cyrl-CS" sz="2800" b="1"/>
              <a:t>.</a:t>
            </a:r>
            <a:r>
              <a:rPr lang="sr-Cyrl-CS" sz="2800"/>
              <a:t> </a:t>
            </a:r>
            <a:endParaRPr lang="en-US" sz="2800"/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1071563" y="142875"/>
            <a:ext cx="70104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/>
              <a:t>MCKENZI</a:t>
            </a:r>
            <a:r>
              <a:rPr lang="sr-Latn-CS" sz="3200" b="1" dirty="0"/>
              <a:t>E</a:t>
            </a:r>
            <a:r>
              <a:rPr lang="en-US" sz="3200" b="1" dirty="0"/>
              <a:t> METODA U LEČENJU </a:t>
            </a:r>
            <a:r>
              <a:rPr lang="sr-Latn-CS" sz="3200" b="1" dirty="0"/>
              <a:t>LUMBALNOG SINDROMA</a:t>
            </a:r>
            <a:r>
              <a:rPr lang="en-US" sz="3200" b="1" dirty="0"/>
              <a:t> </a:t>
            </a:r>
            <a:r>
              <a:rPr lang="sr-Cyrl-CS" sz="3200" b="1" dirty="0"/>
              <a:t> </a:t>
            </a:r>
            <a:r>
              <a:rPr lang="en-US" sz="3200" b="1" dirty="0"/>
              <a:t>(</a:t>
            </a:r>
            <a:r>
              <a:rPr lang="sr-Cyrl-CS" sz="3200" b="1" dirty="0"/>
              <a:t>1956</a:t>
            </a:r>
            <a:r>
              <a:rPr lang="en-US" sz="3200" b="1" dirty="0" smtClean="0"/>
              <a:t>)</a:t>
            </a:r>
            <a:endParaRPr lang="en-US" sz="3200" b="1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543800" cy="896938"/>
          </a:xfrm>
        </p:spPr>
        <p:txBody>
          <a:bodyPr/>
          <a:lstStyle/>
          <a:p>
            <a:pPr eaLnBrk="1" hangingPunct="1"/>
            <a:r>
              <a:rPr lang="sr-Latn-CS" sz="3200" smtClean="0"/>
              <a:t> Hidrokineziterapija</a:t>
            </a:r>
            <a:endParaRPr lang="en-US" sz="3200" smtClean="0"/>
          </a:p>
        </p:txBody>
      </p:sp>
      <p:pic>
        <p:nvPicPr>
          <p:cNvPr id="46083" name="Picture 3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" y="928688"/>
            <a:ext cx="3819525" cy="2913062"/>
          </a:xfrm>
        </p:spPr>
      </p:pic>
      <p:sp>
        <p:nvSpPr>
          <p:cNvPr id="46084" name="Rectangle 4"/>
          <p:cNvSpPr>
            <a:spLocks noGrp="1" noChangeArrowheads="1"/>
          </p:cNvSpPr>
          <p:nvPr>
            <p:ph type="body" sz="half" idx="3"/>
          </p:nvPr>
        </p:nvSpPr>
        <p:spPr>
          <a:xfrm>
            <a:off x="4419600" y="1371600"/>
            <a:ext cx="4724400" cy="5257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2400" u="sng" smtClean="0"/>
              <a:t>Povoljno dejstvo</a:t>
            </a:r>
            <a:r>
              <a:rPr lang="sr-Latn-CS" sz="2400" u="sng" smtClean="0"/>
              <a:t>:</a:t>
            </a:r>
          </a:p>
          <a:p>
            <a:pPr eaLnBrk="1" hangingPunct="1"/>
            <a:endParaRPr lang="sr-Latn-CS" sz="2400" smtClean="0"/>
          </a:p>
          <a:p>
            <a:pPr eaLnBrk="1" hangingPunct="1"/>
            <a:r>
              <a:rPr lang="en-US" sz="2400" smtClean="0"/>
              <a:t>voda po Arhimedovom zakonu smanjuje težinu tela</a:t>
            </a:r>
            <a:endParaRPr lang="sr-Latn-CS" sz="2400" smtClean="0"/>
          </a:p>
          <a:p>
            <a:pPr eaLnBrk="1" hangingPunct="1"/>
            <a:endParaRPr lang="sr-Latn-CS" sz="2400" smtClean="0"/>
          </a:p>
          <a:p>
            <a:pPr eaLnBrk="1" hangingPunct="1"/>
            <a:r>
              <a:rPr lang="en-US" sz="2400" smtClean="0"/>
              <a:t>temperatura vode smanjuje spazam mišića i popravlja cirkulaciju,</a:t>
            </a:r>
          </a:p>
          <a:p>
            <a:pPr eaLnBrk="1" hangingPunct="1"/>
            <a:endParaRPr lang="sr-Latn-CS" sz="2400" smtClean="0"/>
          </a:p>
          <a:p>
            <a:pPr eaLnBrk="1" hangingPunct="1"/>
            <a:r>
              <a:rPr lang="en-US" sz="2400" smtClean="0"/>
              <a:t>kod slabosti mišića veća efikasnost u izvođenju pokreta ima pozitivno psihološko delovanje.</a:t>
            </a:r>
          </a:p>
          <a:p>
            <a:pPr eaLnBrk="1" hangingPunct="1"/>
            <a:endParaRPr lang="en-US" sz="2400" smtClean="0"/>
          </a:p>
        </p:txBody>
      </p:sp>
      <p:pic>
        <p:nvPicPr>
          <p:cNvPr id="46085" name="Picture 5" descr="Hidrokinezi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838200" y="4000500"/>
            <a:ext cx="3733800" cy="2767013"/>
          </a:xfr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7175"/>
            <a:ext cx="8229600" cy="993775"/>
          </a:xfrm>
        </p:spPr>
        <p:txBody>
          <a:bodyPr anchor="b"/>
          <a:lstStyle/>
          <a:p>
            <a:pPr eaLnBrk="1" hangingPunct="1"/>
            <a:r>
              <a:rPr lang="sr-Cyrl-CS" altLang="en-US" sz="3600" b="1" smtClean="0"/>
              <a:t>Комбинована терапија</a:t>
            </a:r>
            <a:endParaRPr lang="en-US" altLang="en-US" sz="3600" b="1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50825" y="1484313"/>
            <a:ext cx="3395663" cy="467042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sr-Cyrl-CS" altLang="en-US" b="1" dirty="0" err="1" smtClean="0">
                <a:cs typeface="Times New Roman" panose="02020603050405020304" pitchFamily="18" charset="0"/>
              </a:rPr>
              <a:t>Медикаментна</a:t>
            </a:r>
            <a:r>
              <a:rPr lang="sr-Cyrl-CS" altLang="en-US" b="1" dirty="0" smtClean="0">
                <a:cs typeface="Times New Roman" panose="02020603050405020304" pitchFamily="18" charset="0"/>
              </a:rPr>
              <a:t> терапија:</a:t>
            </a:r>
          </a:p>
          <a:p>
            <a:pPr eaLnBrk="1" hangingPunct="1">
              <a:lnSpc>
                <a:spcPct val="80000"/>
              </a:lnSpc>
              <a:defRPr/>
            </a:pPr>
            <a:endParaRPr lang="sr-Cyrl-CS" altLang="en-US" b="1" dirty="0" smtClean="0"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altLang="en-US" sz="2400" dirty="0" err="1"/>
              <a:t>Аналгетици</a:t>
            </a:r>
            <a:endParaRPr lang="sr-Cyrl-CS" altLang="en-US" sz="2400" dirty="0"/>
          </a:p>
          <a:p>
            <a:pPr eaLnBrk="1" hangingPunct="1">
              <a:lnSpc>
                <a:spcPct val="80000"/>
              </a:lnSpc>
              <a:defRPr/>
            </a:pPr>
            <a:endParaRPr lang="sr-Cyrl-CS" altLang="en-US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sr-Cyrl-CS" altLang="en-US" sz="2400" dirty="0" err="1"/>
              <a:t>Антиинфламаторни</a:t>
            </a:r>
            <a:r>
              <a:rPr lang="sr-Cyrl-CS" altLang="en-US" sz="2400" dirty="0"/>
              <a:t> лекови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altLang="en-US" sz="2400" dirty="0"/>
          </a:p>
        </p:txBody>
      </p:sp>
      <p:sp>
        <p:nvSpPr>
          <p:cNvPr id="2" name="Čuvar mesta za sadržaj 1"/>
          <p:cNvSpPr>
            <a:spLocks noGrp="1"/>
          </p:cNvSpPr>
          <p:nvPr>
            <p:ph sz="half" idx="2"/>
          </p:nvPr>
        </p:nvSpPr>
        <p:spPr>
          <a:xfrm>
            <a:off x="3708400" y="1484313"/>
            <a:ext cx="5184775" cy="482441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sr-Cyrl-CS" altLang="en-US" b="1" dirty="0" smtClean="0">
                <a:latin typeface="+mj-lt"/>
                <a:cs typeface="Times New Roman" panose="02020603050405020304" pitchFamily="18" charset="0"/>
              </a:rPr>
              <a:t>Физикална терапија: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sr-Cyrl-CS" altLang="en-US" b="1" dirty="0" smtClean="0">
              <a:latin typeface="+mj-lt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sr-Cyrl-CS" altLang="en-US" sz="2400" dirty="0" smtClean="0">
                <a:latin typeface="+mj-lt"/>
              </a:rPr>
              <a:t>Смањење бола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sr-Cyrl-CS" altLang="en-US" sz="2400" dirty="0" smtClean="0">
                <a:latin typeface="+mj-lt"/>
              </a:rPr>
              <a:t>Боља </a:t>
            </a:r>
            <a:r>
              <a:rPr lang="sr-Cyrl-CS" altLang="en-US" sz="2400" dirty="0">
                <a:latin typeface="+mj-lt"/>
              </a:rPr>
              <a:t>циркулација и исхрана  ткива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sr-Cyrl-CS" altLang="en-US" sz="2400" dirty="0">
                <a:latin typeface="+mj-lt"/>
              </a:rPr>
              <a:t>Боља  евакуација </a:t>
            </a:r>
            <a:r>
              <a:rPr lang="sr-Cyrl-CS" altLang="en-US" sz="2400" dirty="0" err="1" smtClean="0">
                <a:latin typeface="+mj-lt"/>
              </a:rPr>
              <a:t>екстравазата</a:t>
            </a:r>
            <a:endParaRPr lang="en-US" altLang="en-US" sz="2400" dirty="0" smtClean="0">
              <a:latin typeface="+mj-lt"/>
            </a:endParaRP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sr-Cyrl-CS" altLang="en-US" sz="2400" dirty="0" smtClean="0">
                <a:latin typeface="+mj-lt"/>
              </a:rPr>
              <a:t>Спречавање </a:t>
            </a:r>
            <a:r>
              <a:rPr lang="sr-Cyrl-CS" altLang="en-US" sz="2400" dirty="0">
                <a:latin typeface="+mj-lt"/>
              </a:rPr>
              <a:t>атрофије и </a:t>
            </a:r>
            <a:r>
              <a:rPr lang="x-none" altLang="en-US" sz="2400" dirty="0">
                <a:latin typeface="+mj-lt"/>
              </a:rPr>
              <a:t>к</a:t>
            </a:r>
            <a:r>
              <a:rPr lang="sr-Cyrl-CS" altLang="en-US" sz="2400" dirty="0" err="1" smtClean="0">
                <a:latin typeface="+mj-lt"/>
              </a:rPr>
              <a:t>онтрактуре</a:t>
            </a:r>
            <a:r>
              <a:rPr lang="sr-Cyrl-CS" altLang="en-US" sz="2400" dirty="0" smtClean="0">
                <a:latin typeface="+mj-lt"/>
              </a:rPr>
              <a:t> </a:t>
            </a:r>
            <a:r>
              <a:rPr lang="sr-Cyrl-CS" altLang="en-US" sz="2400" dirty="0">
                <a:latin typeface="+mj-lt"/>
              </a:rPr>
              <a:t>мишића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sr-Cyrl-CS" altLang="en-US" sz="2400" dirty="0">
                <a:latin typeface="+mj-lt"/>
              </a:rPr>
              <a:t>Очување еластичности ткива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sr-Cyrl-CS" altLang="en-US" sz="2400" dirty="0">
                <a:latin typeface="+mj-lt"/>
              </a:rPr>
              <a:t>Одржавање активности </a:t>
            </a:r>
            <a:r>
              <a:rPr lang="sr-Cyrl-CS" altLang="en-US" sz="2400" dirty="0" smtClean="0">
                <a:latin typeface="+mj-lt"/>
              </a:rPr>
              <a:t>и</a:t>
            </a:r>
            <a:r>
              <a:rPr lang="en-US" altLang="en-US" sz="2400" dirty="0" smtClean="0">
                <a:latin typeface="+mj-lt"/>
              </a:rPr>
              <a:t> </a:t>
            </a:r>
            <a:r>
              <a:rPr lang="sr-Cyrl-CS" altLang="en-US" sz="2400" dirty="0" smtClean="0">
                <a:latin typeface="+mj-lt"/>
              </a:rPr>
              <a:t>моторних </a:t>
            </a:r>
            <a:r>
              <a:rPr lang="sr-Cyrl-CS" altLang="en-US" sz="2400" dirty="0">
                <a:latin typeface="+mj-lt"/>
              </a:rPr>
              <a:t>енграма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sr-Cyrl-CS" altLang="en-US" sz="2400" dirty="0">
                <a:latin typeface="+mj-lt"/>
              </a:rPr>
              <a:t>Повећање опште кондиције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sr-Cyrl-CS" altLang="en-US" sz="2400" dirty="0">
                <a:latin typeface="+mj-lt"/>
              </a:rPr>
              <a:t>Информација и </a:t>
            </a:r>
            <a:r>
              <a:rPr lang="sr-Cyrl-CS" altLang="en-US" sz="2400" dirty="0" smtClean="0">
                <a:latin typeface="+mj-lt"/>
              </a:rPr>
              <a:t>едукација</a:t>
            </a:r>
            <a:endParaRPr lang="sr-Cyrl-CS" altLang="en-US" sz="2400" dirty="0">
              <a:latin typeface="+mj-lt"/>
            </a:endParaRPr>
          </a:p>
        </p:txBody>
      </p:sp>
      <p:sp>
        <p:nvSpPr>
          <p:cNvPr id="819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25400" y="6237288"/>
            <a:ext cx="369888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6FE3A338-1EF8-46D1-A7B7-DD0837AD9F0A}" type="slidenum">
              <a:rPr lang="en-US" altLang="en-US" smtClean="0"/>
              <a:pPr/>
              <a:t>4</a:t>
            </a:fld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3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714375"/>
          </a:xfrm>
        </p:spPr>
        <p:txBody>
          <a:bodyPr anchor="b"/>
          <a:lstStyle/>
          <a:p>
            <a:pPr eaLnBrk="1" hangingPunct="1"/>
            <a:r>
              <a:rPr lang="sr-Cyrl-CS" altLang="en-US" sz="3400" b="1" dirty="0" smtClean="0"/>
              <a:t>Ергономско </a:t>
            </a:r>
            <a:r>
              <a:rPr lang="sr-Cyrl-CS" altLang="en-US" sz="3400" b="1" dirty="0" smtClean="0"/>
              <a:t>саветовање</a:t>
            </a:r>
            <a:r>
              <a:rPr lang="sr-Latn-CS" altLang="en-US" sz="3400" b="1" dirty="0" smtClean="0"/>
              <a:t>-</a:t>
            </a:r>
            <a:r>
              <a:rPr lang="sr-Cyrl-CS" altLang="en-US" sz="3400" b="1" dirty="0" smtClean="0"/>
              <a:t>примарна превенција</a:t>
            </a:r>
            <a:endParaRPr lang="en-US" altLang="en-US" sz="3400" b="1" dirty="0" smtClean="0"/>
          </a:p>
        </p:txBody>
      </p:sp>
      <p:sp>
        <p:nvSpPr>
          <p:cNvPr id="6" name="Čuvar mesta za sadržaj 5"/>
          <p:cNvSpPr>
            <a:spLocks noGrp="1"/>
          </p:cNvSpPr>
          <p:nvPr>
            <p:ph idx="1"/>
          </p:nvPr>
        </p:nvSpPr>
        <p:spPr>
          <a:xfrm>
            <a:off x="1071539" y="1557338"/>
            <a:ext cx="7748612" cy="4767262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x-none" dirty="0" smtClean="0"/>
              <a:t>Подесити монитор директно испред себе, тако да се глава не помера и стоји равно</a:t>
            </a:r>
          </a:p>
          <a:p>
            <a:pPr marL="274320" indent="-274320" eaLnBrk="1" fontAlgn="auto" hangingPunct="1"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x-none" dirty="0" smtClean="0"/>
              <a:t>Никада не држати телефон између главе и рамена, користити руке или држач за телефон </a:t>
            </a:r>
            <a:endParaRPr lang="vi-VN" dirty="0"/>
          </a:p>
          <a:p>
            <a:pPr marL="274320" indent="-274320" eaLnBrk="1" fontAlgn="auto" hangingPunct="1"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x-none" dirty="0" smtClean="0"/>
              <a:t>Користити наслон столице за потпору подлактицама уз </a:t>
            </a:r>
            <a:r>
              <a:rPr lang="x-none" dirty="0" err="1" smtClean="0"/>
              <a:t>релаксирана</a:t>
            </a:r>
            <a:r>
              <a:rPr lang="x-none" dirty="0" smtClean="0"/>
              <a:t> рамена</a:t>
            </a:r>
          </a:p>
          <a:p>
            <a:pPr marL="274320" indent="-274320" eaLnBrk="1" fontAlgn="auto" hangingPunct="1"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x-none" dirty="0" smtClean="0"/>
              <a:t>Подесити висину столице тако да се стопала могу држати на подлози</a:t>
            </a:r>
          </a:p>
          <a:p>
            <a:pPr marL="274320" indent="-274320" eaLnBrk="1" fontAlgn="auto" hangingPunct="1"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x-none" dirty="0" smtClean="0"/>
              <a:t>Држати леђа уз наслон столице</a:t>
            </a:r>
            <a:endParaRPr lang="en-US" dirty="0"/>
          </a:p>
        </p:txBody>
      </p:sp>
      <p:sp>
        <p:nvSpPr>
          <p:cNvPr id="4710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8C5DFB2-F5ED-46E9-B307-8409D9778080}" type="slidenum">
              <a:rPr lang="en-US" altLang="en-US" smtClean="0"/>
              <a:pPr/>
              <a:t>40</a:t>
            </a:fld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5"/>
          <p:cNvSpPr>
            <a:spLocks noGrp="1"/>
          </p:cNvSpPr>
          <p:nvPr>
            <p:ph type="title"/>
          </p:nvPr>
        </p:nvSpPr>
        <p:spPr>
          <a:xfrm>
            <a:off x="471488" y="269875"/>
            <a:ext cx="8229600" cy="998538"/>
          </a:xfrm>
        </p:spPr>
        <p:txBody>
          <a:bodyPr anchor="b"/>
          <a:lstStyle/>
          <a:p>
            <a:pPr eaLnBrk="1" hangingPunct="1"/>
            <a:r>
              <a:rPr lang="sr-Cyrl-CS" altLang="en-US" sz="3400" b="1" smtClean="0"/>
              <a:t>Превенција лумбалног синдрома</a:t>
            </a:r>
            <a:endParaRPr lang="en-US" altLang="en-US" sz="3400" b="1" smtClean="0"/>
          </a:p>
        </p:txBody>
      </p:sp>
      <p:sp>
        <p:nvSpPr>
          <p:cNvPr id="48131" name="Content Placeholder 6"/>
          <p:cNvSpPr>
            <a:spLocks noGrp="1"/>
          </p:cNvSpPr>
          <p:nvPr>
            <p:ph idx="1"/>
          </p:nvPr>
        </p:nvSpPr>
        <p:spPr>
          <a:xfrm>
            <a:off x="457200" y="1484313"/>
            <a:ext cx="8435975" cy="4840287"/>
          </a:xfrm>
        </p:spPr>
        <p:txBody>
          <a:bodyPr anchor="ctr"/>
          <a:lstStyle/>
          <a:p>
            <a:pPr eaLnBrk="1" hangingPunct="1"/>
            <a:r>
              <a:rPr lang="sr-Cyrl-CS" altLang="en-US" smtClean="0"/>
              <a:t>Заузимање </a:t>
            </a:r>
            <a:r>
              <a:rPr lang="sr-Cyrl-CS" altLang="en-US" b="1" smtClean="0">
                <a:solidFill>
                  <a:srgbClr val="FF0000"/>
                </a:solidFill>
              </a:rPr>
              <a:t>заштитних положаја </a:t>
            </a:r>
            <a:r>
              <a:rPr lang="sr-Cyrl-CS" altLang="en-US" smtClean="0"/>
              <a:t>при одређеним пословима као и при обављању свакодневних активности – ерготерапијско прилагођавање</a:t>
            </a:r>
          </a:p>
          <a:p>
            <a:pPr eaLnBrk="1" hangingPunct="1"/>
            <a:endParaRPr lang="sr-Cyrl-CS" altLang="en-US" smtClean="0"/>
          </a:p>
          <a:p>
            <a:pPr eaLnBrk="1" hangingPunct="1"/>
            <a:r>
              <a:rPr lang="sr-Cyrl-CS" altLang="en-US" b="1" smtClean="0">
                <a:solidFill>
                  <a:srgbClr val="FF0000"/>
                </a:solidFill>
              </a:rPr>
              <a:t>Јачање мишића </a:t>
            </a:r>
            <a:r>
              <a:rPr lang="sr-Cyrl-CS" altLang="en-US" smtClean="0"/>
              <a:t>који одржавају уредан постурални положај – важно је постићи равнотежу између снаге флексора и екстензора трупа, а то значи између мишића предњег трбушног зида и мишића</a:t>
            </a:r>
            <a:br>
              <a:rPr lang="sr-Cyrl-CS" altLang="en-US" smtClean="0"/>
            </a:br>
            <a:r>
              <a:rPr lang="sr-Cyrl-CS" altLang="en-US" smtClean="0"/>
              <a:t>леђа, као и равнотежу између флексора и екстензора кука</a:t>
            </a:r>
            <a:endParaRPr lang="en-US" altLang="en-US" smtClean="0"/>
          </a:p>
        </p:txBody>
      </p:sp>
      <p:sp>
        <p:nvSpPr>
          <p:cNvPr id="4813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AD434E6-0B5A-49B7-BE00-CCCC82AC8DDA}" type="slidenum">
              <a:rPr lang="en-US" altLang="en-US" smtClean="0"/>
              <a:pPr/>
              <a:t>41</a:t>
            </a:fld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4"/>
          <p:cNvSpPr>
            <a:spLocks noChangeArrowheads="1"/>
          </p:cNvSpPr>
          <p:nvPr/>
        </p:nvSpPr>
        <p:spPr bwMode="auto">
          <a:xfrm>
            <a:off x="914400" y="304800"/>
            <a:ext cx="7543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Latn-BA" sz="3200" b="1">
                <a:solidFill>
                  <a:schemeClr val="tx2"/>
                </a:solidFill>
              </a:rPr>
              <a:t>STAVOVI I POLOŽAJI U CILJU ZAŠTITE LUMBALNOG DELA KIČME</a:t>
            </a:r>
            <a:endParaRPr lang="en-US" sz="3200" b="1">
              <a:solidFill>
                <a:schemeClr val="tx2"/>
              </a:solidFill>
            </a:endParaRPr>
          </a:p>
        </p:txBody>
      </p:sp>
      <p:pic>
        <p:nvPicPr>
          <p:cNvPr id="49155" name="Picture 5" descr="pozv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90600" y="2057400"/>
            <a:ext cx="3276600" cy="2370138"/>
          </a:xfrm>
          <a:noFill/>
        </p:spPr>
      </p:pic>
      <p:pic>
        <p:nvPicPr>
          <p:cNvPr id="49156" name="Picture 7" descr="pozv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876800" y="2057400"/>
            <a:ext cx="3429000" cy="2362200"/>
          </a:xfrm>
          <a:noFill/>
        </p:spPr>
      </p:pic>
      <p:sp>
        <p:nvSpPr>
          <p:cNvPr id="49157" name="Rectangle 10"/>
          <p:cNvSpPr>
            <a:spLocks noChangeArrowheads="1"/>
          </p:cNvSpPr>
          <p:nvPr/>
        </p:nvSpPr>
        <p:spPr bwMode="auto">
          <a:xfrm>
            <a:off x="1447800" y="4876800"/>
            <a:ext cx="3540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a.</a:t>
            </a:r>
          </a:p>
        </p:txBody>
      </p:sp>
      <p:sp>
        <p:nvSpPr>
          <p:cNvPr id="49158" name="Rectangle 11"/>
          <p:cNvSpPr>
            <a:spLocks noChangeArrowheads="1"/>
          </p:cNvSpPr>
          <p:nvPr/>
        </p:nvSpPr>
        <p:spPr bwMode="auto">
          <a:xfrm>
            <a:off x="5715000" y="4876800"/>
            <a:ext cx="3540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b.</a:t>
            </a:r>
          </a:p>
        </p:txBody>
      </p:sp>
      <p:sp>
        <p:nvSpPr>
          <p:cNvPr id="49159" name="Rectangle 12"/>
          <p:cNvSpPr>
            <a:spLocks noChangeArrowheads="1"/>
          </p:cNvSpPr>
          <p:nvPr/>
        </p:nvSpPr>
        <p:spPr bwMode="auto">
          <a:xfrm>
            <a:off x="2057400" y="5638800"/>
            <a:ext cx="4160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Slika 11. (a, b, ) Podizanje i spuštanje teret</a:t>
            </a:r>
            <a:r>
              <a:rPr lang="sr-Latn-BA" sz="1600"/>
              <a:t>a</a:t>
            </a:r>
            <a:endParaRPr lang="en-US" sz="16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209550"/>
          </a:xfrm>
        </p:spPr>
        <p:txBody>
          <a:bodyPr/>
          <a:lstStyle/>
          <a:p>
            <a:r>
              <a:rPr lang="sr-Latn-CS" b="1" smtClean="0"/>
              <a:t>Oswestry index</a:t>
            </a:r>
            <a:r>
              <a:rPr lang="en-US" smtClean="0"/>
              <a:t> </a:t>
            </a:r>
          </a:p>
        </p:txBody>
      </p:sp>
      <p:sp>
        <p:nvSpPr>
          <p:cNvPr id="50179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905000"/>
            <a:ext cx="8229600" cy="4389438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Latn-CS" sz="2800" b="1" smtClean="0"/>
              <a:t>Sekcija   1:</a:t>
            </a:r>
            <a:r>
              <a:rPr lang="sr-Latn-CS" sz="2800" smtClean="0"/>
              <a:t> Intezitet bola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Latn-CS" sz="2800" b="1" smtClean="0"/>
              <a:t>Sekcija   2:</a:t>
            </a:r>
            <a:r>
              <a:rPr lang="sr-Latn-CS" sz="2800" smtClean="0"/>
              <a:t> Lična briga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Latn-CS" sz="2800" b="1" smtClean="0"/>
              <a:t>Sekcija   3: </a:t>
            </a:r>
            <a:r>
              <a:rPr lang="sr-Latn-CS" sz="2800" smtClean="0"/>
              <a:t>Podizanje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Latn-CS" sz="2800" b="1" smtClean="0"/>
              <a:t>Sekcija   4: </a:t>
            </a:r>
            <a:r>
              <a:rPr lang="sr-Latn-CS" sz="2800" smtClean="0"/>
              <a:t>Šetnja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Latn-CS" sz="2800" b="1" smtClean="0"/>
              <a:t>Sekcija   5: </a:t>
            </a:r>
            <a:r>
              <a:rPr lang="sr-Latn-CS" sz="2800" smtClean="0"/>
              <a:t>(„Posebna stolica“ naslon u reakciji)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Latn-CS" sz="2800" b="1" smtClean="0"/>
              <a:t>Sekcija   6: </a:t>
            </a:r>
            <a:r>
              <a:rPr lang="sr-Latn-CS" sz="2800" smtClean="0"/>
              <a:t> Stajanje (stajanje, ne stajanje)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Latn-CS" sz="2800" b="1" smtClean="0"/>
              <a:t>Sekcija   7:</a:t>
            </a:r>
            <a:r>
              <a:rPr lang="sr-Latn-CS" sz="2800" smtClean="0"/>
              <a:t> Spavanje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Latn-CS" sz="2800" b="1" smtClean="0"/>
              <a:t>Sekcija   8: </a:t>
            </a:r>
            <a:r>
              <a:rPr lang="sr-Latn-CS" sz="2800" smtClean="0"/>
              <a:t>Seksualni život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Latn-CS" sz="2800" b="1" smtClean="0"/>
              <a:t>Sekcija   9: </a:t>
            </a:r>
            <a:r>
              <a:rPr lang="sr-Latn-CS" sz="2800" smtClean="0"/>
              <a:t>Socijalni život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Latn-CS" sz="2800" b="1" smtClean="0"/>
              <a:t>Sekcija 10:  </a:t>
            </a:r>
            <a:r>
              <a:rPr lang="sr-Latn-CS" sz="2800" smtClean="0"/>
              <a:t>Putovanje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Latn-CS" sz="2800" smtClean="0"/>
              <a:t>    </a:t>
            </a:r>
            <a:endParaRPr lang="en-US" sz="2800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4"/>
          <p:cNvSpPr>
            <a:spLocks noChangeArrowheads="1"/>
          </p:cNvSpPr>
          <p:nvPr/>
        </p:nvSpPr>
        <p:spPr bwMode="auto">
          <a:xfrm>
            <a:off x="1524000" y="1066800"/>
            <a:ext cx="53340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2800" b="1"/>
              <a:t>Interpretacija:</a:t>
            </a:r>
            <a:r>
              <a:rPr lang="sr-Latn-CS" sz="2800"/>
              <a:t> Saberu se poeni svih sekcija</a:t>
            </a:r>
            <a:br>
              <a:rPr lang="sr-Latn-CS" sz="2800"/>
            </a:br>
            <a:r>
              <a:rPr lang="sr-Latn-CS" sz="2800"/>
              <a:t>Totalni zbir poena 50 x 100 = % nesposobnosti (invaliditeta)</a:t>
            </a:r>
            <a:br>
              <a:rPr lang="sr-Latn-CS" sz="2800"/>
            </a:br>
            <a:r>
              <a:rPr lang="sr-Latn-CS" sz="2800"/>
              <a:t> </a:t>
            </a:r>
            <a:r>
              <a:rPr lang="sr-Latn-CS" sz="2800" b="1"/>
              <a:t/>
            </a:r>
            <a:br>
              <a:rPr lang="sr-Latn-CS" sz="2800" b="1"/>
            </a:br>
            <a:r>
              <a:rPr lang="sr-Latn-CS" sz="2800" b="1"/>
              <a:t>Statistička obrada podataka</a:t>
            </a:r>
            <a:r>
              <a:rPr lang="sr-Latn-CS" sz="2800"/>
              <a:t/>
            </a:r>
            <a:br>
              <a:rPr lang="sr-Latn-CS" sz="2800"/>
            </a:br>
            <a:r>
              <a:rPr lang="sr-Latn-CS" sz="2800"/>
              <a:t>Rezultati testiranja su obrađeni i prikazani kroz adekvatne grafičke prikaze odnosno </a:t>
            </a:r>
            <a:r>
              <a:rPr lang="sr-Latn-CS" sz="2800" b="1" u="sng"/>
              <a:t>grafikone</a:t>
            </a:r>
            <a:endParaRPr lang="en-US" sz="2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 anchor="b"/>
          <a:lstStyle/>
          <a:p>
            <a:pPr eaLnBrk="1" hangingPunct="1"/>
            <a:r>
              <a:rPr lang="sr-Cyrl-CS" altLang="en-US" b="1" smtClean="0"/>
              <a:t>Циљеви медицинске рехабилитације</a:t>
            </a:r>
            <a:endParaRPr lang="en-US" altLang="en-US" b="1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8147050" cy="4641850"/>
          </a:xfrm>
        </p:spPr>
        <p:txBody>
          <a:bodyPr anchor="ctr"/>
          <a:lstStyle/>
          <a:p>
            <a:pPr eaLnBrk="1" hangingPunct="1">
              <a:lnSpc>
                <a:spcPct val="150000"/>
              </a:lnSpc>
              <a:spcBef>
                <a:spcPts val="2400"/>
              </a:spcBef>
            </a:pPr>
            <a:r>
              <a:rPr lang="en-US" altLang="en-US" smtClean="0"/>
              <a:t>Спречавање развоја мишићних атрофија</a:t>
            </a:r>
          </a:p>
          <a:p>
            <a:pPr eaLnBrk="1" hangingPunct="1">
              <a:lnSpc>
                <a:spcPct val="150000"/>
              </a:lnSpc>
              <a:spcBef>
                <a:spcPts val="2400"/>
              </a:spcBef>
            </a:pPr>
            <a:r>
              <a:rPr lang="en-US" altLang="en-US" smtClean="0"/>
              <a:t>Спречавање развоја контрактура зглобова</a:t>
            </a:r>
          </a:p>
          <a:p>
            <a:pPr eaLnBrk="1" hangingPunct="1">
              <a:lnSpc>
                <a:spcPct val="150000"/>
              </a:lnSpc>
              <a:spcBef>
                <a:spcPts val="2400"/>
              </a:spcBef>
            </a:pPr>
            <a:r>
              <a:rPr lang="en-US" altLang="en-US" smtClean="0"/>
              <a:t>Спречавање развоја остеопорозе и деструкције костију </a:t>
            </a:r>
            <a:endParaRPr lang="sr-Cyrl-CS" altLang="en-US" smtClean="0"/>
          </a:p>
          <a:p>
            <a:pPr eaLnBrk="1" hangingPunct="1">
              <a:lnSpc>
                <a:spcPct val="150000"/>
              </a:lnSpc>
              <a:spcBef>
                <a:spcPts val="2400"/>
              </a:spcBef>
            </a:pPr>
            <a:r>
              <a:rPr lang="sr-Cyrl-CS" altLang="en-US" smtClean="0"/>
              <a:t>Очување кретања и обављање основних АДЖ  </a:t>
            </a:r>
          </a:p>
          <a:p>
            <a:pPr eaLnBrk="1" hangingPunct="1">
              <a:lnSpc>
                <a:spcPct val="150000"/>
              </a:lnSpc>
              <a:spcBef>
                <a:spcPts val="2400"/>
              </a:spcBef>
            </a:pPr>
            <a:r>
              <a:rPr lang="sr-Cyrl-CS" altLang="en-US" smtClean="0"/>
              <a:t>Очување радне способности  </a:t>
            </a:r>
            <a:endParaRPr lang="en-US" altLang="en-US" smtClean="0"/>
          </a:p>
        </p:txBody>
      </p:sp>
      <p:sp>
        <p:nvSpPr>
          <p:cNvPr id="922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8B4B9CA-E257-4CA0-8B2C-77D76F6F0B6A}" type="slidenum">
              <a:rPr lang="en-US" altLang="en-US" smtClean="0"/>
              <a:pPr/>
              <a:t>5</a:t>
            </a:fld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68338"/>
            <a:ext cx="8229600" cy="600075"/>
          </a:xfrm>
        </p:spPr>
        <p:txBody>
          <a:bodyPr anchor="b"/>
          <a:lstStyle/>
          <a:p>
            <a:pPr eaLnBrk="1" hangingPunct="1"/>
            <a:r>
              <a:rPr lang="sr-Cyrl-CS" altLang="en-US" b="1" smtClean="0"/>
              <a:t>Дегенеративни реуматизам</a:t>
            </a:r>
            <a:endParaRPr lang="en-US" altLang="en-US" b="1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484313"/>
            <a:ext cx="7561263" cy="4824412"/>
          </a:xfrm>
        </p:spPr>
        <p:txBody>
          <a:bodyPr anchor="ctr"/>
          <a:lstStyle/>
          <a:p>
            <a:pPr eaLnBrk="1" hangingPunct="1">
              <a:spcBef>
                <a:spcPts val="1800"/>
              </a:spcBef>
              <a:defRPr/>
            </a:pPr>
            <a:r>
              <a:rPr lang="sr-Cyrl-CS" altLang="en-US" b="1" dirty="0" smtClean="0"/>
              <a:t>Реуматизам периферних зглобова</a:t>
            </a:r>
            <a:r>
              <a:rPr lang="x-none" altLang="en-US" b="1" dirty="0" smtClean="0"/>
              <a:t> </a:t>
            </a:r>
            <a:r>
              <a:rPr lang="sr-Cyrl-CS" altLang="en-US" b="1" dirty="0" smtClean="0"/>
              <a:t>–</a:t>
            </a:r>
            <a:r>
              <a:rPr lang="x-none" altLang="en-US" b="1" dirty="0" smtClean="0"/>
              <a:t> </a:t>
            </a:r>
            <a:r>
              <a:rPr lang="x-none" altLang="en-US" b="1" dirty="0" err="1" smtClean="0">
                <a:solidFill>
                  <a:srgbClr val="FF0000"/>
                </a:solidFill>
              </a:rPr>
              <a:t>артрозе</a:t>
            </a:r>
            <a:endParaRPr lang="x-none" altLang="en-US" b="1" dirty="0" smtClean="0">
              <a:solidFill>
                <a:srgbClr val="FF0000"/>
              </a:solidFill>
            </a:endParaRPr>
          </a:p>
          <a:p>
            <a:pPr marL="0" indent="0" eaLnBrk="1" hangingPunct="1">
              <a:spcBef>
                <a:spcPts val="1800"/>
              </a:spcBef>
              <a:buFontTx/>
              <a:buNone/>
              <a:defRPr/>
            </a:pPr>
            <a:endParaRPr lang="sr-Latn-CS" altLang="en-US" dirty="0" smtClean="0"/>
          </a:p>
          <a:p>
            <a:pPr eaLnBrk="1" hangingPunct="1">
              <a:spcBef>
                <a:spcPts val="1800"/>
              </a:spcBef>
              <a:defRPr/>
            </a:pPr>
            <a:r>
              <a:rPr lang="sr-Cyrl-CS" altLang="en-US" b="1" dirty="0" smtClean="0"/>
              <a:t>Дегенеративно реуматско обољење кичменог стуба – </a:t>
            </a:r>
            <a:r>
              <a:rPr lang="x-none" altLang="en-US" b="1" dirty="0" err="1" smtClean="0">
                <a:solidFill>
                  <a:srgbClr val="FF0000"/>
                </a:solidFill>
              </a:rPr>
              <a:t>спондилозе</a:t>
            </a:r>
            <a:r>
              <a:rPr lang="x-none" altLang="en-US" dirty="0" smtClean="0"/>
              <a:t>:</a:t>
            </a:r>
          </a:p>
          <a:p>
            <a:pPr lvl="1" eaLnBrk="1" hangingPunct="1">
              <a:spcBef>
                <a:spcPts val="1800"/>
              </a:spcBef>
              <a:buFont typeface="Arial" panose="020B0604020202020204" pitchFamily="34" charset="0"/>
              <a:buChar char="•"/>
              <a:defRPr/>
            </a:pPr>
            <a:r>
              <a:rPr lang="x-none" altLang="en-US" sz="2400" dirty="0" smtClean="0"/>
              <a:t>Цервикални синдром</a:t>
            </a:r>
          </a:p>
          <a:p>
            <a:pPr lvl="1" eaLnBrk="1" hangingPunct="1">
              <a:spcBef>
                <a:spcPts val="1800"/>
              </a:spcBef>
              <a:buFont typeface="Arial" panose="020B0604020202020204" pitchFamily="34" charset="0"/>
              <a:buChar char="•"/>
              <a:defRPr/>
            </a:pPr>
            <a:r>
              <a:rPr lang="x-none" altLang="en-US" sz="2400" dirty="0" smtClean="0"/>
              <a:t>Лумбални синдром</a:t>
            </a:r>
            <a:endParaRPr lang="sr-Latn-CS" altLang="en-US" sz="2400" dirty="0" smtClean="0"/>
          </a:p>
        </p:txBody>
      </p:sp>
      <p:sp>
        <p:nvSpPr>
          <p:cNvPr id="1024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5CD1A0E-6A2B-4313-90A5-C60BE96A744B}" type="slidenum">
              <a:rPr lang="en-US" altLang="en-US" smtClean="0"/>
              <a:pPr/>
              <a:t>6</a:t>
            </a:fld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601663"/>
            <a:ext cx="9036050" cy="666750"/>
          </a:xfrm>
        </p:spPr>
        <p:txBody>
          <a:bodyPr anchor="b"/>
          <a:lstStyle/>
          <a:p>
            <a:pPr eaLnBrk="1" hangingPunct="1"/>
            <a:r>
              <a:rPr lang="sr-Cyrl-CS" altLang="en-US" b="1" smtClean="0"/>
              <a:t>Дегенеративне болести (</a:t>
            </a:r>
            <a:r>
              <a:rPr lang="en-US" altLang="en-US" b="1" smtClean="0"/>
              <a:t>артрозе</a:t>
            </a:r>
            <a:r>
              <a:rPr lang="sr-Cyrl-CS" altLang="en-US" b="1" smtClean="0"/>
              <a:t>) зглобова</a:t>
            </a:r>
            <a:endParaRPr lang="en-US" altLang="en-US" b="1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7559675" cy="4968875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endParaRPr lang="sr-Cyrl-CS" altLang="en-US" dirty="0" smtClean="0"/>
          </a:p>
          <a:p>
            <a:pPr marL="0" indent="0" eaLnBrk="1" hangingPunct="1">
              <a:buFontTx/>
              <a:buNone/>
              <a:defRPr/>
            </a:pPr>
            <a:r>
              <a:rPr lang="sr-Cyrl-CS" altLang="en-US" dirty="0" err="1" smtClean="0"/>
              <a:t>Артрозе</a:t>
            </a:r>
            <a:r>
              <a:rPr lang="sr-Cyrl-CS" altLang="en-US" dirty="0" smtClean="0"/>
              <a:t> се дефинишу као:</a:t>
            </a:r>
          </a:p>
          <a:p>
            <a:pPr marL="0" indent="0" eaLnBrk="1" hangingPunct="1">
              <a:buFontTx/>
              <a:buNone/>
              <a:defRPr/>
            </a:pPr>
            <a:endParaRPr lang="sr-Cyrl-CS" altLang="en-US" dirty="0" smtClean="0"/>
          </a:p>
          <a:p>
            <a:pPr eaLnBrk="1" hangingPunct="1">
              <a:defRPr/>
            </a:pPr>
            <a:r>
              <a:rPr lang="sr-Cyrl-CS" altLang="en-US" dirty="0" smtClean="0"/>
              <a:t>оштећења зглобне хрскавице, </a:t>
            </a:r>
          </a:p>
          <a:p>
            <a:pPr eaLnBrk="1" hangingPunct="1">
              <a:defRPr/>
            </a:pPr>
            <a:r>
              <a:rPr lang="sr-Cyrl-CS" altLang="en-US" dirty="0" smtClean="0"/>
              <a:t>уз бујање (</a:t>
            </a:r>
            <a:r>
              <a:rPr lang="sr-Cyrl-CS" altLang="en-US" dirty="0" err="1" smtClean="0"/>
              <a:t>пролиферацију</a:t>
            </a:r>
            <a:r>
              <a:rPr lang="sr-Cyrl-CS" altLang="en-US" dirty="0" smtClean="0"/>
              <a:t>) окрајака кости,</a:t>
            </a:r>
          </a:p>
          <a:p>
            <a:pPr eaLnBrk="1" hangingPunct="1">
              <a:defRPr/>
            </a:pPr>
            <a:r>
              <a:rPr lang="sr-Cyrl-CS" altLang="en-US" dirty="0" smtClean="0">
                <a:solidFill>
                  <a:srgbClr val="FF0000"/>
                </a:solidFill>
              </a:rPr>
              <a:t>без запаљења </a:t>
            </a:r>
            <a:r>
              <a:rPr lang="sr-Cyrl-CS" altLang="en-US" dirty="0" err="1" smtClean="0">
                <a:solidFill>
                  <a:srgbClr val="FF0000"/>
                </a:solidFill>
              </a:rPr>
              <a:t>синовије</a:t>
            </a:r>
            <a:r>
              <a:rPr lang="sr-Cyrl-CS" altLang="en-US" dirty="0" smtClean="0">
                <a:solidFill>
                  <a:srgbClr val="FF0000"/>
                </a:solidFill>
              </a:rPr>
              <a:t>, </a:t>
            </a:r>
          </a:p>
          <a:p>
            <a:pPr eaLnBrk="1" hangingPunct="1">
              <a:defRPr/>
            </a:pPr>
            <a:r>
              <a:rPr lang="sr-Cyrl-CS" altLang="en-US" dirty="0" smtClean="0"/>
              <a:t>или је то запаљење слабо и секундарно.</a:t>
            </a:r>
          </a:p>
        </p:txBody>
      </p:sp>
      <p:sp>
        <p:nvSpPr>
          <p:cNvPr id="1126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2C955C3-B1D2-4D57-AE87-4DA751AD5BF0}" type="slidenum">
              <a:rPr lang="en-US" altLang="en-US" smtClean="0"/>
              <a:pPr/>
              <a:t>7</a:t>
            </a:fld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477125" cy="1143000"/>
          </a:xfrm>
        </p:spPr>
        <p:txBody>
          <a:bodyPr/>
          <a:lstStyle/>
          <a:p>
            <a:pPr eaLnBrk="1" hangingPunct="1"/>
            <a:r>
              <a:rPr lang="sr-Latn-BA" sz="3200" b="1" smtClean="0"/>
              <a:t>ANATOMSKA GRAĐA </a:t>
            </a:r>
            <a:br>
              <a:rPr lang="sr-Latn-BA" sz="3200" b="1" smtClean="0"/>
            </a:br>
            <a:r>
              <a:rPr lang="sr-Latn-BA" sz="3200" b="1" smtClean="0"/>
              <a:t>KIČMENOG STUBA</a:t>
            </a:r>
            <a:endParaRPr lang="en-US" sz="3200" b="1" smtClean="0"/>
          </a:p>
        </p:txBody>
      </p:sp>
      <p:sp>
        <p:nvSpPr>
          <p:cNvPr id="12291" name="Rectangle 6"/>
          <p:cNvSpPr>
            <a:spLocks noChangeArrowheads="1"/>
          </p:cNvSpPr>
          <p:nvPr/>
        </p:nvSpPr>
        <p:spPr bwMode="auto">
          <a:xfrm>
            <a:off x="6324600" y="5638800"/>
            <a:ext cx="12636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sr-Latn-CS" sz="1600"/>
              <a:t>Slika 1.</a:t>
            </a:r>
            <a:endParaRPr lang="en-US" sz="1600"/>
          </a:p>
          <a:p>
            <a:pPr algn="ctr"/>
            <a:r>
              <a:rPr lang="sr-Latn-CS" sz="1600"/>
              <a:t>Kičme</a:t>
            </a:r>
            <a:r>
              <a:rPr lang="en-US" sz="1600"/>
              <a:t>n</a:t>
            </a:r>
            <a:r>
              <a:rPr lang="sr-Latn-CS" sz="1600"/>
              <a:t>i</a:t>
            </a:r>
            <a:r>
              <a:rPr lang="sr-Latn-CS"/>
              <a:t> stub</a:t>
            </a:r>
          </a:p>
        </p:txBody>
      </p:sp>
      <p:sp>
        <p:nvSpPr>
          <p:cNvPr id="12292" name="Rectangle 7"/>
          <p:cNvSpPr>
            <a:spLocks noChangeArrowheads="1"/>
          </p:cNvSpPr>
          <p:nvPr/>
        </p:nvSpPr>
        <p:spPr bwMode="auto">
          <a:xfrm>
            <a:off x="381000" y="1524000"/>
            <a:ext cx="6096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sr-Latn-CS" sz="3200" b="1">
              <a:solidFill>
                <a:schemeClr val="tx2"/>
              </a:solidFill>
            </a:endParaRPr>
          </a:p>
        </p:txBody>
      </p:sp>
      <p:sp>
        <p:nvSpPr>
          <p:cNvPr id="12293" name="Rectangle 8"/>
          <p:cNvSpPr>
            <a:spLocks noChangeArrowheads="1"/>
          </p:cNvSpPr>
          <p:nvPr/>
        </p:nvSpPr>
        <p:spPr bwMode="auto">
          <a:xfrm>
            <a:off x="0" y="1676400"/>
            <a:ext cx="6553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sr-Latn-CS" sz="3200" b="1">
              <a:solidFill>
                <a:schemeClr val="tx2"/>
              </a:solidFill>
            </a:endParaRPr>
          </a:p>
        </p:txBody>
      </p:sp>
      <p:sp>
        <p:nvSpPr>
          <p:cNvPr id="12294" name="Rectangle 9"/>
          <p:cNvSpPr>
            <a:spLocks noChangeArrowheads="1"/>
          </p:cNvSpPr>
          <p:nvPr/>
        </p:nvSpPr>
        <p:spPr bwMode="auto">
          <a:xfrm>
            <a:off x="0" y="1676400"/>
            <a:ext cx="6477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sr-Latn-CS">
              <a:solidFill>
                <a:schemeClr val="tx2"/>
              </a:solidFill>
            </a:endParaRPr>
          </a:p>
        </p:txBody>
      </p:sp>
      <p:sp>
        <p:nvSpPr>
          <p:cNvPr id="12295" name="Rectangle 10"/>
          <p:cNvSpPr>
            <a:spLocks noChangeArrowheads="1"/>
          </p:cNvSpPr>
          <p:nvPr/>
        </p:nvSpPr>
        <p:spPr bwMode="auto">
          <a:xfrm>
            <a:off x="263525" y="1598613"/>
            <a:ext cx="621347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Latn-CS" sz="2000"/>
          </a:p>
        </p:txBody>
      </p:sp>
      <p:sp>
        <p:nvSpPr>
          <p:cNvPr id="12296" name="Rectangle 11"/>
          <p:cNvSpPr>
            <a:spLocks noChangeArrowheads="1"/>
          </p:cNvSpPr>
          <p:nvPr/>
        </p:nvSpPr>
        <p:spPr bwMode="auto">
          <a:xfrm>
            <a:off x="381000" y="1676400"/>
            <a:ext cx="6172200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Latn-BA"/>
          </a:p>
        </p:txBody>
      </p:sp>
      <p:sp>
        <p:nvSpPr>
          <p:cNvPr id="12297" name="Rectangle 12"/>
          <p:cNvSpPr>
            <a:spLocks noChangeArrowheads="1"/>
          </p:cNvSpPr>
          <p:nvPr/>
        </p:nvSpPr>
        <p:spPr bwMode="auto">
          <a:xfrm>
            <a:off x="609600" y="1752600"/>
            <a:ext cx="5146675" cy="411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sr-Latn-BA" sz="2200" i="0"/>
              <a:t>Kičmeni stub čine 33</a:t>
            </a:r>
            <a:r>
              <a:rPr lang="en-US" sz="2200" i="0"/>
              <a:t>-34 ki</a:t>
            </a:r>
            <a:r>
              <a:rPr lang="sr-Latn-BA" sz="2200" i="0"/>
              <a:t>čmena pršljena</a:t>
            </a:r>
            <a:r>
              <a:rPr lang="en-US" sz="2200" i="0"/>
              <a:t>: 7 cervikalnih, 12 torakalnih, 5 lumbalnih, 5 sakralnih i 4-5 kokcigealnih pr</a:t>
            </a:r>
            <a:r>
              <a:rPr lang="sr-Latn-BA" sz="2200" i="0"/>
              <a:t>šljenova.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sr-Latn-BA" sz="2200" i="0"/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en-US" sz="2200" i="0"/>
              <a:t>Fiziolo</a:t>
            </a:r>
            <a:r>
              <a:rPr lang="sr-Latn-BA" sz="2200" i="0"/>
              <a:t>ške krivine su</a:t>
            </a:r>
            <a:r>
              <a:rPr lang="en-US" sz="2200" i="0"/>
              <a:t>: vratna lordoza, torakalna kifoza, lumbalna lordoza i sakralna kifoza (u sagitalnoj ravni ).</a:t>
            </a:r>
            <a:endParaRPr lang="sr-Latn-BA" sz="2200" i="0"/>
          </a:p>
          <a:p>
            <a:pPr marL="342900" indent="-342900">
              <a:spcBef>
                <a:spcPct val="20000"/>
              </a:spcBef>
            </a:pPr>
            <a:endParaRPr lang="sr-Latn-BA" sz="2200" i="0"/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en-US" sz="2200" i="0"/>
              <a:t>Lumbalna lordoza zavisi od prednje inklinacije karlice i stepena torakalne kifoze.Normalno iznosi 15-30 stepeni.</a:t>
            </a:r>
            <a:endParaRPr lang="sr-Latn-BA" sz="2200" i="0"/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sr-Latn-BA" sz="2200"/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en-US" sz="2200"/>
          </a:p>
        </p:txBody>
      </p:sp>
      <p:pic>
        <p:nvPicPr>
          <p:cNvPr id="12298" name="Picture 12" descr="Copy (2) of scan0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1600200"/>
            <a:ext cx="2209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23B964-9A65-4F47-B65E-4814BC513600}" type="slidenum">
              <a:rPr lang="en-US" altLang="en-US" smtClean="0"/>
              <a:pPr/>
              <a:t>9</a:t>
            </a:fld>
            <a:endParaRPr lang="en-US" altLang="en-US" smtClean="0"/>
          </a:p>
        </p:txBody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0"/>
            <a:ext cx="5643562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Kancelarij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arij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1441</TotalTime>
  <Words>1967</Words>
  <Application>Microsoft Office PowerPoint</Application>
  <PresentationFormat>On-screen Show (4:3)</PresentationFormat>
  <Paragraphs>348</Paragraphs>
  <Slides>44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0" baseType="lpstr">
      <vt:lpstr>Arial</vt:lpstr>
      <vt:lpstr>Calibri</vt:lpstr>
      <vt:lpstr>Times New Roman</vt:lpstr>
      <vt:lpstr>Wingdings</vt:lpstr>
      <vt:lpstr>Wingdings 2</vt:lpstr>
      <vt:lpstr>Default Design</vt:lpstr>
      <vt:lpstr> Цервикални и лумбални синдром</vt:lpstr>
      <vt:lpstr>Реуматске болести</vt:lpstr>
      <vt:lpstr>Slide 3</vt:lpstr>
      <vt:lpstr>Комбинована терапија</vt:lpstr>
      <vt:lpstr>Циљеви медицинске рехабилитације</vt:lpstr>
      <vt:lpstr>Дегенеративни реуматизам</vt:lpstr>
      <vt:lpstr>Дегенеративне болести (артрозе) зглобова</vt:lpstr>
      <vt:lpstr>ANATOMSKA GRAĐA  KIČMENOG STUBA</vt:lpstr>
      <vt:lpstr>Slide 9</vt:lpstr>
      <vt:lpstr> </vt:lpstr>
      <vt:lpstr>Дегенеративно реуматско обољење кичменог стуба - спондилоза</vt:lpstr>
      <vt:lpstr>Kлиничка слика цервикалног синдрома</vt:lpstr>
      <vt:lpstr> Медицинска рехабилитација цервикалног синдрома  током акутне фазе: </vt:lpstr>
      <vt:lpstr>Медицинска рехабилитација цервикалног синдрома</vt:lpstr>
      <vt:lpstr>NERVNI ELEMENTI LUMBOSAKRALNE REGIJE</vt:lpstr>
      <vt:lpstr>Slide 16</vt:lpstr>
      <vt:lpstr> </vt:lpstr>
      <vt:lpstr>DEFINICIJA LY SINDROMA</vt:lpstr>
      <vt:lpstr>Slide 19</vt:lpstr>
      <vt:lpstr>Лумбалгија</vt:lpstr>
      <vt:lpstr>Хронични лумбални синдром</vt:lpstr>
      <vt:lpstr>Лумбална радикулопатија или компресивна ишијалгија</vt:lpstr>
      <vt:lpstr>Slide 23</vt:lpstr>
      <vt:lpstr>Лумбална дискус хернија</vt:lpstr>
      <vt:lpstr>Лечење дискус херније</vt:lpstr>
      <vt:lpstr>Slide 26</vt:lpstr>
      <vt:lpstr>Slide 27</vt:lpstr>
      <vt:lpstr> </vt:lpstr>
      <vt:lpstr>POMOĆNE DIJAGNOSTIČKE METODE </vt:lpstr>
      <vt:lpstr>Slide 30</vt:lpstr>
      <vt:lpstr>Fizikalni pregled bolesnika sa L SY</vt:lpstr>
      <vt:lpstr>Медицинска рехабилитација</vt:lpstr>
      <vt:lpstr>Медицинска рехабилитација</vt:lpstr>
      <vt:lpstr>Slide 34</vt:lpstr>
      <vt:lpstr>Slide 35</vt:lpstr>
      <vt:lpstr>Slide 36</vt:lpstr>
      <vt:lpstr>Slide 37</vt:lpstr>
      <vt:lpstr>Slide 38</vt:lpstr>
      <vt:lpstr> Hidrokineziterapija</vt:lpstr>
      <vt:lpstr>Ергономско саветовање-примарна превенција</vt:lpstr>
      <vt:lpstr>Превенција лумбалног синдрома</vt:lpstr>
      <vt:lpstr>Slide 42</vt:lpstr>
      <vt:lpstr>Oswestry index </vt:lpstr>
      <vt:lpstr>Slide 44</vt:lpstr>
    </vt:vector>
  </TitlesOfParts>
  <Company>ILICI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Vojislav Ilic</dc:creator>
  <cp:lastModifiedBy>Info</cp:lastModifiedBy>
  <cp:revision>206</cp:revision>
  <dcterms:created xsi:type="dcterms:W3CDTF">2012-05-04T16:09:49Z</dcterms:created>
  <dcterms:modified xsi:type="dcterms:W3CDTF">2015-05-16T18:54:20Z</dcterms:modified>
</cp:coreProperties>
</file>